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1" r:id="rId3"/>
    <p:sldId id="256" r:id="rId4"/>
    <p:sldId id="257" r:id="rId5"/>
    <p:sldId id="267" r:id="rId6"/>
    <p:sldId id="268" r:id="rId7"/>
    <p:sldId id="259" r:id="rId8"/>
    <p:sldId id="272" r:id="rId9"/>
    <p:sldId id="269"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2" d="100"/>
          <a:sy n="72" d="100"/>
        </p:scale>
        <p:origin x="5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36991D-91F1-47E4-9DAF-21CEC2F8DE95}"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2271789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36991D-91F1-47E4-9DAF-21CEC2F8DE95}"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3464636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36991D-91F1-47E4-9DAF-21CEC2F8DE95}"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334297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36991D-91F1-47E4-9DAF-21CEC2F8DE95}"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121136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36991D-91F1-47E4-9DAF-21CEC2F8DE95}"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277463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36991D-91F1-47E4-9DAF-21CEC2F8DE95}"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357721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36991D-91F1-47E4-9DAF-21CEC2F8DE95}" type="datetimeFigureOut">
              <a:rPr lang="en-US" smtClean="0"/>
              <a:t>12/16/2020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175585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36991D-91F1-47E4-9DAF-21CEC2F8DE95}" type="datetimeFigureOut">
              <a:rPr lang="en-US" smtClean="0"/>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1612467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6991D-91F1-47E4-9DAF-21CEC2F8DE95}" type="datetimeFigureOut">
              <a:rPr lang="en-US" smtClean="0"/>
              <a:t>12/16/2020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327438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36991D-91F1-47E4-9DAF-21CEC2F8DE95}"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428532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36991D-91F1-47E4-9DAF-21CEC2F8DE95}"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FFE4C-A634-4807-96C1-0C7CA02D54BE}" type="slidenum">
              <a:rPr lang="en-US" smtClean="0"/>
              <a:t>‹#›</a:t>
            </a:fld>
            <a:endParaRPr lang="en-US"/>
          </a:p>
        </p:txBody>
      </p:sp>
    </p:spTree>
    <p:extLst>
      <p:ext uri="{BB962C8B-B14F-4D97-AF65-F5344CB8AC3E}">
        <p14:creationId xmlns:p14="http://schemas.microsoft.com/office/powerpoint/2010/main" val="1752253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00B050"/>
            </a:gs>
            <a:gs pos="100000">
              <a:schemeClr val="accent6">
                <a:lumMod val="20000"/>
                <a:lumOff val="80000"/>
              </a:schemeClr>
            </a:gs>
            <a:gs pos="100000">
              <a:schemeClr val="accent6">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6991D-91F1-47E4-9DAF-21CEC2F8DE95}" type="datetimeFigureOut">
              <a:rPr lang="en-US" smtClean="0"/>
              <a:t>12/16/2020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FFE4C-A634-4807-96C1-0C7CA02D54BE}" type="slidenum">
              <a:rPr lang="en-US" smtClean="0"/>
              <a:t>‹#›</a:t>
            </a:fld>
            <a:endParaRPr lang="en-US"/>
          </a:p>
        </p:txBody>
      </p:sp>
    </p:spTree>
    <p:extLst>
      <p:ext uri="{BB962C8B-B14F-4D97-AF65-F5344CB8AC3E}">
        <p14:creationId xmlns:p14="http://schemas.microsoft.com/office/powerpoint/2010/main" val="2049251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mp"/><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LliqvacoNu8"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16290"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C5A04A3-A476-4EA3-A791-445E78C301DA}"/>
              </a:ext>
            </a:extLst>
          </p:cNvPr>
          <p:cNvSpPr>
            <a:spLocks noGrp="1"/>
          </p:cNvSpPr>
          <p:nvPr>
            <p:ph type="ctrTitle"/>
          </p:nvPr>
        </p:nvSpPr>
        <p:spPr>
          <a:xfrm>
            <a:off x="4816290" y="1035925"/>
            <a:ext cx="3604497" cy="1297115"/>
          </a:xfrm>
        </p:spPr>
        <p:txBody>
          <a:bodyPr anchor="t">
            <a:normAutofit fontScale="90000"/>
          </a:bodyPr>
          <a:lstStyle/>
          <a:p>
            <a:pPr algn="l"/>
            <a:br>
              <a:rPr lang="en-GB" sz="2400" b="1" dirty="0">
                <a:solidFill>
                  <a:srgbClr val="00B050"/>
                </a:solidFill>
                <a:latin typeface="+mn-lt"/>
              </a:rPr>
            </a:br>
            <a:r>
              <a:rPr lang="en-GB" sz="2400" b="1" dirty="0">
                <a:solidFill>
                  <a:srgbClr val="00B050"/>
                </a:solidFill>
                <a:latin typeface="+mn-lt"/>
              </a:rPr>
              <a:t>Please make sure you have paper and a pen or pencil.</a:t>
            </a:r>
            <a:br>
              <a:rPr lang="en-GB" sz="2400" b="1" dirty="0">
                <a:solidFill>
                  <a:srgbClr val="00B050"/>
                </a:solidFill>
                <a:latin typeface="+mn-lt"/>
              </a:rPr>
            </a:br>
            <a:br>
              <a:rPr lang="en-GB" sz="2400" b="1" dirty="0">
                <a:solidFill>
                  <a:srgbClr val="00B050"/>
                </a:solidFill>
                <a:latin typeface="+mn-lt"/>
              </a:rPr>
            </a:br>
            <a:br>
              <a:rPr lang="en-GB" sz="2400" b="1" dirty="0">
                <a:solidFill>
                  <a:srgbClr val="00B050"/>
                </a:solidFill>
                <a:latin typeface="+mn-lt"/>
              </a:rPr>
            </a:br>
            <a:br>
              <a:rPr lang="en-GB" sz="2400" b="1" dirty="0">
                <a:solidFill>
                  <a:srgbClr val="00B050"/>
                </a:solidFill>
                <a:latin typeface="+mn-lt"/>
              </a:rPr>
            </a:br>
            <a:r>
              <a:rPr lang="en-GB" sz="2400" b="1" dirty="0">
                <a:solidFill>
                  <a:srgbClr val="00B050"/>
                </a:solidFill>
                <a:latin typeface="+mn-lt"/>
              </a:rPr>
              <a:t>Mrs Evans  and Mr Ryder</a:t>
            </a:r>
          </a:p>
        </p:txBody>
      </p:sp>
      <p:sp>
        <p:nvSpPr>
          <p:cNvPr id="21"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409865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Graphic 13" descr="Pencil">
            <a:extLst>
              <a:ext uri="{FF2B5EF4-FFF2-40B4-BE49-F238E27FC236}">
                <a16:creationId xmlns:a16="http://schemas.microsoft.com/office/drawing/2014/main" id="{7D654865-F2C9-49CD-9992-817DBF1FFD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5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402131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907A150-D54F-4D79-A615-6A94F3DF2F26}"/>
              </a:ext>
            </a:extLst>
          </p:cNvPr>
          <p:cNvSpPr txBox="1"/>
          <p:nvPr/>
        </p:nvSpPr>
        <p:spPr>
          <a:xfrm>
            <a:off x="201842" y="978410"/>
            <a:ext cx="6705470" cy="1877437"/>
          </a:xfrm>
          <a:prstGeom prst="rect">
            <a:avLst/>
          </a:prstGeom>
          <a:solidFill>
            <a:srgbClr val="FFFFCC"/>
          </a:solidFill>
        </p:spPr>
        <p:txBody>
          <a:bodyPr wrap="square" rtlCol="0">
            <a:spAutoFit/>
          </a:bodyPr>
          <a:lstStyle/>
          <a:p>
            <a:pPr defTabSz="914400" eaLnBrk="0" fontAlgn="base" hangingPunct="0">
              <a:spcBef>
                <a:spcPct val="0"/>
              </a:spcBef>
            </a:pPr>
            <a:r>
              <a:rPr lang="en-US" sz="2800" b="1" dirty="0">
                <a:solidFill>
                  <a:srgbClr val="7030A0"/>
                </a:solidFill>
                <a:latin typeface="Comic Sans MS" panose="030F0702030302020204" pitchFamily="66" charset="0"/>
                <a:ea typeface="Noto Sans CJK SC Regular"/>
                <a:cs typeface="Comic Sans MS" panose="030F0702030302020204" pitchFamily="66" charset="0"/>
              </a:rPr>
              <a:t>“Christmas is a Pagan festival in all but name.”</a:t>
            </a:r>
            <a:endParaRPr lang="en-GB" sz="2800" b="1" dirty="0">
              <a:solidFill>
                <a:srgbClr val="7030A0"/>
              </a:solidFill>
              <a:latin typeface="Liberation Serif"/>
              <a:ea typeface="Noto Sans CJK SC Regular"/>
              <a:cs typeface="FreeSans"/>
            </a:endParaRPr>
          </a:p>
          <a:p>
            <a:pPr defTabSz="914400" eaLnBrk="0" fontAlgn="base" hangingPunct="0">
              <a:spcBef>
                <a:spcPct val="0"/>
              </a:spcBef>
            </a:pPr>
            <a:endParaRPr lang="en-GB" sz="2000" dirty="0">
              <a:solidFill>
                <a:srgbClr val="000000"/>
              </a:solidFill>
              <a:latin typeface="Liberation Serif"/>
              <a:ea typeface="Noto Sans CJK SC Regular"/>
              <a:cs typeface="FreeSans"/>
            </a:endParaRPr>
          </a:p>
          <a:p>
            <a:pPr defTabSz="914400" eaLnBrk="0" fontAlgn="base" hangingPunct="0">
              <a:spcBef>
                <a:spcPct val="0"/>
              </a:spcBef>
            </a:pPr>
            <a:r>
              <a:rPr lang="en-US" sz="2000" b="1" dirty="0">
                <a:solidFill>
                  <a:srgbClr val="000000"/>
                </a:solidFill>
                <a:latin typeface="Comic Sans MS" panose="030F0702030302020204" pitchFamily="66" charset="0"/>
                <a:ea typeface="Noto Sans CJK SC Regular"/>
                <a:cs typeface="FreeSans"/>
              </a:rPr>
              <a:t>To what extent do you agree with this statement?</a:t>
            </a:r>
          </a:p>
          <a:p>
            <a:pPr defTabSz="914400" eaLnBrk="0" fontAlgn="base" hangingPunct="0">
              <a:spcBef>
                <a:spcPct val="0"/>
              </a:spcBef>
            </a:pPr>
            <a:endParaRPr lang="en-US" sz="2000" dirty="0">
              <a:solidFill>
                <a:srgbClr val="000000"/>
              </a:solidFill>
              <a:latin typeface="Comic Sans MS" panose="030F0702030302020204" pitchFamily="66" charset="0"/>
              <a:ea typeface="Noto Sans CJK SC Regular"/>
              <a:cs typeface="FreeSans"/>
            </a:endParaRPr>
          </a:p>
        </p:txBody>
      </p:sp>
      <p:sp>
        <p:nvSpPr>
          <p:cNvPr id="14" name="TextBox 13">
            <a:extLst>
              <a:ext uri="{FF2B5EF4-FFF2-40B4-BE49-F238E27FC236}">
                <a16:creationId xmlns:a16="http://schemas.microsoft.com/office/drawing/2014/main" id="{6ACD5229-A27F-498E-BEAC-7CBDA116C3B3}"/>
              </a:ext>
            </a:extLst>
          </p:cNvPr>
          <p:cNvSpPr txBox="1"/>
          <p:nvPr/>
        </p:nvSpPr>
        <p:spPr>
          <a:xfrm>
            <a:off x="93566" y="110843"/>
            <a:ext cx="6705470" cy="523220"/>
          </a:xfrm>
          <a:prstGeom prst="rect">
            <a:avLst/>
          </a:prstGeom>
          <a:solidFill>
            <a:srgbClr val="FFFF00"/>
          </a:solidFill>
        </p:spPr>
        <p:txBody>
          <a:bodyPr wrap="square" rtlCol="0">
            <a:spAutoFit/>
          </a:bodyPr>
          <a:lstStyle/>
          <a:p>
            <a:pPr defTabSz="914400" eaLnBrk="0" fontAlgn="base" hangingPunct="0">
              <a:spcBef>
                <a:spcPct val="0"/>
              </a:spcBef>
              <a:spcAft>
                <a:spcPct val="0"/>
              </a:spcAft>
            </a:pPr>
            <a:r>
              <a:rPr lang="en-GB" sz="2800" b="1" dirty="0">
                <a:solidFill>
                  <a:srgbClr val="000000"/>
                </a:solidFill>
                <a:latin typeface="Comic Sans MS" panose="030F0702030302020204" pitchFamily="66" charset="0"/>
                <a:cs typeface="Arial" panose="020B0604020202020204" pitchFamily="34" charset="0"/>
              </a:rPr>
              <a:t>Plenary:</a:t>
            </a:r>
          </a:p>
        </p:txBody>
      </p:sp>
      <p:pic>
        <p:nvPicPr>
          <p:cNvPr id="15" name="Picture 14" descr="Screen Clipping">
            <a:extLst>
              <a:ext uri="{FF2B5EF4-FFF2-40B4-BE49-F238E27FC236}">
                <a16:creationId xmlns:a16="http://schemas.microsoft.com/office/drawing/2014/main" id="{5BEE5164-FC87-4323-9566-5DE9E82A0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7381">
            <a:off x="6825483" y="558627"/>
            <a:ext cx="2112214" cy="1371160"/>
          </a:xfrm>
          <a:prstGeom prst="rect">
            <a:avLst/>
          </a:prstGeom>
          <a:ln>
            <a:solidFill>
              <a:srgbClr val="000000"/>
            </a:solidFill>
          </a:ln>
        </p:spPr>
      </p:pic>
      <p:sp>
        <p:nvSpPr>
          <p:cNvPr id="16" name="Arrow: Right 15">
            <a:extLst>
              <a:ext uri="{FF2B5EF4-FFF2-40B4-BE49-F238E27FC236}">
                <a16:creationId xmlns:a16="http://schemas.microsoft.com/office/drawing/2014/main" id="{F7C80401-51A9-474C-B56F-7CE09856BCA0}"/>
              </a:ext>
            </a:extLst>
          </p:cNvPr>
          <p:cNvSpPr/>
          <p:nvPr/>
        </p:nvSpPr>
        <p:spPr>
          <a:xfrm>
            <a:off x="6049922" y="1577439"/>
            <a:ext cx="1780113" cy="461225"/>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algn="ctr">
              <a:defRPr/>
            </a:pPr>
            <a:endParaRPr lang="en-GB" kern="0">
              <a:solidFill>
                <a:prstClr val="white"/>
              </a:solidFill>
              <a:cs typeface="Arial"/>
            </a:endParaRPr>
          </a:p>
        </p:txBody>
      </p:sp>
      <p:pic>
        <p:nvPicPr>
          <p:cNvPr id="19" name="Picture 18">
            <a:extLst>
              <a:ext uri="{FF2B5EF4-FFF2-40B4-BE49-F238E27FC236}">
                <a16:creationId xmlns:a16="http://schemas.microsoft.com/office/drawing/2014/main" id="{BB7665CF-4D81-43BE-8E10-BE7F5E44F7D7}"/>
              </a:ext>
            </a:extLst>
          </p:cNvPr>
          <p:cNvPicPr>
            <a:picLocks noChangeAspect="1"/>
          </p:cNvPicPr>
          <p:nvPr/>
        </p:nvPicPr>
        <p:blipFill>
          <a:blip r:embed="rId3"/>
          <a:stretch>
            <a:fillRect/>
          </a:stretch>
        </p:blipFill>
        <p:spPr>
          <a:xfrm>
            <a:off x="201842" y="3964560"/>
            <a:ext cx="8443692" cy="2670279"/>
          </a:xfrm>
          <a:prstGeom prst="rect">
            <a:avLst/>
          </a:prstGeom>
        </p:spPr>
      </p:pic>
      <p:pic>
        <p:nvPicPr>
          <p:cNvPr id="20" name="Picture 19">
            <a:extLst>
              <a:ext uri="{FF2B5EF4-FFF2-40B4-BE49-F238E27FC236}">
                <a16:creationId xmlns:a16="http://schemas.microsoft.com/office/drawing/2014/main" id="{DAE330C8-FF47-4E08-8ACD-9245CFF1E083}"/>
              </a:ext>
            </a:extLst>
          </p:cNvPr>
          <p:cNvPicPr>
            <a:picLocks noChangeAspect="1"/>
          </p:cNvPicPr>
          <p:nvPr/>
        </p:nvPicPr>
        <p:blipFill>
          <a:blip r:embed="rId4"/>
          <a:stretch>
            <a:fillRect/>
          </a:stretch>
        </p:blipFill>
        <p:spPr>
          <a:xfrm rot="846289">
            <a:off x="6934299" y="2957585"/>
            <a:ext cx="1973453" cy="1354232"/>
          </a:xfrm>
          <a:prstGeom prst="rect">
            <a:avLst/>
          </a:prstGeom>
        </p:spPr>
      </p:pic>
      <p:pic>
        <p:nvPicPr>
          <p:cNvPr id="17" name="Picture 16">
            <a:extLst>
              <a:ext uri="{FF2B5EF4-FFF2-40B4-BE49-F238E27FC236}">
                <a16:creationId xmlns:a16="http://schemas.microsoft.com/office/drawing/2014/main" id="{CE257F9D-020D-4E0D-871E-376A3BE70FF9}"/>
              </a:ext>
            </a:extLst>
          </p:cNvPr>
          <p:cNvPicPr>
            <a:picLocks noChangeAspect="1"/>
          </p:cNvPicPr>
          <p:nvPr/>
        </p:nvPicPr>
        <p:blipFill>
          <a:blip r:embed="rId5"/>
          <a:stretch>
            <a:fillRect/>
          </a:stretch>
        </p:blipFill>
        <p:spPr>
          <a:xfrm>
            <a:off x="7448182" y="1523389"/>
            <a:ext cx="2051107" cy="2061466"/>
          </a:xfrm>
          <a:prstGeom prst="rect">
            <a:avLst/>
          </a:prstGeom>
        </p:spPr>
      </p:pic>
      <p:sp>
        <p:nvSpPr>
          <p:cNvPr id="2" name="Rectangle 1">
            <a:extLst>
              <a:ext uri="{FF2B5EF4-FFF2-40B4-BE49-F238E27FC236}">
                <a16:creationId xmlns:a16="http://schemas.microsoft.com/office/drawing/2014/main" id="{34889EBF-374C-48E3-AF2E-8B1C4C909FF1}"/>
              </a:ext>
            </a:extLst>
          </p:cNvPr>
          <p:cNvSpPr/>
          <p:nvPr/>
        </p:nvSpPr>
        <p:spPr>
          <a:xfrm>
            <a:off x="331304" y="4002154"/>
            <a:ext cx="622853" cy="291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7199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9A0745-69FC-4238-B646-163041A63723}"/>
              </a:ext>
            </a:extLst>
          </p:cNvPr>
          <p:cNvSpPr txBox="1"/>
          <p:nvPr/>
        </p:nvSpPr>
        <p:spPr>
          <a:xfrm>
            <a:off x="384313" y="808382"/>
            <a:ext cx="8521148" cy="4031873"/>
          </a:xfrm>
          <a:prstGeom prst="rect">
            <a:avLst/>
          </a:prstGeom>
          <a:noFill/>
        </p:spPr>
        <p:txBody>
          <a:bodyPr wrap="square" rtlCol="0">
            <a:spAutoFit/>
          </a:bodyPr>
          <a:lstStyle/>
          <a:p>
            <a:pPr algn="ctr"/>
            <a:r>
              <a:rPr lang="en-GB" sz="3200" dirty="0"/>
              <a:t>Thursday 17</a:t>
            </a:r>
            <a:r>
              <a:rPr lang="en-GB" sz="3200" baseline="30000" dirty="0"/>
              <a:t>th</a:t>
            </a:r>
            <a:r>
              <a:rPr lang="en-GB" sz="3200" dirty="0"/>
              <a:t> December</a:t>
            </a:r>
          </a:p>
          <a:p>
            <a:pPr algn="ctr"/>
            <a:r>
              <a:rPr lang="en-GB" sz="3200" dirty="0"/>
              <a:t>PHSE</a:t>
            </a:r>
          </a:p>
          <a:p>
            <a:pPr algn="ctr"/>
            <a:r>
              <a:rPr lang="en-GB" sz="3200" dirty="0"/>
              <a:t>Mrs Evans ad Mr Ryder</a:t>
            </a:r>
          </a:p>
          <a:p>
            <a:pPr algn="ctr"/>
            <a:endParaRPr lang="en-GB" sz="3200" dirty="0"/>
          </a:p>
          <a:p>
            <a:pPr algn="ctr"/>
            <a:r>
              <a:rPr lang="en-GB" sz="3200" dirty="0"/>
              <a:t>Christmas, Paganisms and Britain</a:t>
            </a:r>
          </a:p>
          <a:p>
            <a:pPr algn="ctr"/>
            <a:r>
              <a:rPr lang="en-GB" sz="3200" dirty="0"/>
              <a:t>LO: To develop an understanding of the origins of the Festive Season.</a:t>
            </a:r>
          </a:p>
          <a:p>
            <a:pPr algn="ctr"/>
            <a:endParaRPr lang="en-GB" sz="3200" dirty="0"/>
          </a:p>
        </p:txBody>
      </p:sp>
      <p:pic>
        <p:nvPicPr>
          <p:cNvPr id="3" name="Picture 2">
            <a:extLst>
              <a:ext uri="{FF2B5EF4-FFF2-40B4-BE49-F238E27FC236}">
                <a16:creationId xmlns:a16="http://schemas.microsoft.com/office/drawing/2014/main" id="{144FA237-BF45-40C4-A53A-2C8B5F1165A7}"/>
              </a:ext>
            </a:extLst>
          </p:cNvPr>
          <p:cNvPicPr>
            <a:picLocks noChangeAspect="1"/>
          </p:cNvPicPr>
          <p:nvPr/>
        </p:nvPicPr>
        <p:blipFill>
          <a:blip r:embed="rId2"/>
          <a:stretch>
            <a:fillRect/>
          </a:stretch>
        </p:blipFill>
        <p:spPr>
          <a:xfrm>
            <a:off x="3123907" y="4436553"/>
            <a:ext cx="2896186" cy="1613065"/>
          </a:xfrm>
          <a:prstGeom prst="rect">
            <a:avLst/>
          </a:prstGeom>
        </p:spPr>
      </p:pic>
    </p:spTree>
    <p:extLst>
      <p:ext uri="{BB962C8B-B14F-4D97-AF65-F5344CB8AC3E}">
        <p14:creationId xmlns:p14="http://schemas.microsoft.com/office/powerpoint/2010/main" val="231638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338" y="165936"/>
            <a:ext cx="8551069" cy="120032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600" dirty="0">
                <a:solidFill>
                  <a:schemeClr val="accent1">
                    <a:lumMod val="50000"/>
                  </a:schemeClr>
                </a:solidFill>
                <a:latin typeface="Comic Sans MS" panose="030F0702030302020204" pitchFamily="66" charset="0"/>
              </a:rPr>
              <a:t>Christmas, Paganism and Britain. </a:t>
            </a:r>
          </a:p>
          <a:p>
            <a:pPr algn="ctr"/>
            <a:r>
              <a:rPr lang="en-US" sz="3600" dirty="0">
                <a:solidFill>
                  <a:schemeClr val="accent1">
                    <a:lumMod val="50000"/>
                  </a:schemeClr>
                </a:solidFill>
                <a:latin typeface="Comic Sans MS" panose="030F0702030302020204" pitchFamily="66" charset="0"/>
              </a:rPr>
              <a:t>The origins of the Festive Season</a:t>
            </a:r>
          </a:p>
        </p:txBody>
      </p:sp>
      <p:sp>
        <p:nvSpPr>
          <p:cNvPr id="9" name="TextBox 8"/>
          <p:cNvSpPr txBox="1"/>
          <p:nvPr/>
        </p:nvSpPr>
        <p:spPr>
          <a:xfrm>
            <a:off x="4532921" y="1567071"/>
            <a:ext cx="4337485" cy="2554545"/>
          </a:xfrm>
          <a:prstGeom prst="rect">
            <a:avLst/>
          </a:prstGeom>
          <a:solidFill>
            <a:schemeClr val="accent4">
              <a:lumMod val="20000"/>
              <a:lumOff val="80000"/>
            </a:schemeClr>
          </a:solidFill>
        </p:spPr>
        <p:txBody>
          <a:bodyPr wrap="square" rtlCol="0">
            <a:spAutoFit/>
          </a:bodyPr>
          <a:lstStyle/>
          <a:p>
            <a:r>
              <a:rPr lang="en-GB" sz="2000" b="1" dirty="0">
                <a:solidFill>
                  <a:srgbClr val="FF0000"/>
                </a:solidFill>
                <a:latin typeface="Comic Sans MS" panose="030F0702030302020204" pitchFamily="66" charset="0"/>
              </a:rPr>
              <a:t>Challenge: </a:t>
            </a:r>
            <a:r>
              <a:rPr lang="en-GB" sz="2000" dirty="0">
                <a:latin typeface="Comic Sans MS" panose="030F0702030302020204" pitchFamily="66" charset="0"/>
              </a:rPr>
              <a:t>What do these two images show?</a:t>
            </a:r>
          </a:p>
          <a:p>
            <a:r>
              <a:rPr lang="en-GB" sz="2000" b="1" dirty="0">
                <a:solidFill>
                  <a:schemeClr val="accent2">
                    <a:lumMod val="75000"/>
                  </a:schemeClr>
                </a:solidFill>
                <a:latin typeface="Comic Sans MS" panose="030F0702030302020204" pitchFamily="66" charset="0"/>
              </a:rPr>
              <a:t>More challenging: </a:t>
            </a:r>
            <a:r>
              <a:rPr lang="en-GB" sz="2000" dirty="0">
                <a:latin typeface="Comic Sans MS" panose="030F0702030302020204" pitchFamily="66" charset="0"/>
              </a:rPr>
              <a:t>How are these two images linked to Christmas?</a:t>
            </a:r>
          </a:p>
          <a:p>
            <a:r>
              <a:rPr lang="en-GB" sz="2000" b="1" dirty="0">
                <a:solidFill>
                  <a:srgbClr val="00B050"/>
                </a:solidFill>
                <a:latin typeface="Comic Sans MS" panose="030F0702030302020204" pitchFamily="66" charset="0"/>
              </a:rPr>
              <a:t>Mega challenge: </a:t>
            </a:r>
            <a:r>
              <a:rPr lang="en-GB" sz="2000" dirty="0">
                <a:latin typeface="Comic Sans MS" panose="030F0702030302020204" pitchFamily="66" charset="0"/>
              </a:rPr>
              <a:t>Explain what we mean by the term ‘Pagan’ and how these images might link with Paganism.</a:t>
            </a:r>
          </a:p>
        </p:txBody>
      </p:sp>
      <p:pic>
        <p:nvPicPr>
          <p:cNvPr id="6" name="Picture 5">
            <a:extLst>
              <a:ext uri="{FF2B5EF4-FFF2-40B4-BE49-F238E27FC236}">
                <a16:creationId xmlns:a16="http://schemas.microsoft.com/office/drawing/2014/main" id="{2175B68C-6713-4010-B6D1-A90DDF4C3FCB}"/>
              </a:ext>
            </a:extLst>
          </p:cNvPr>
          <p:cNvPicPr>
            <a:picLocks noChangeAspect="1"/>
          </p:cNvPicPr>
          <p:nvPr/>
        </p:nvPicPr>
        <p:blipFill>
          <a:blip r:embed="rId2"/>
          <a:stretch>
            <a:fillRect/>
          </a:stretch>
        </p:blipFill>
        <p:spPr>
          <a:xfrm rot="5400000">
            <a:off x="8138786" y="191949"/>
            <a:ext cx="757633" cy="705607"/>
          </a:xfrm>
          <a:prstGeom prst="rect">
            <a:avLst/>
          </a:prstGeom>
        </p:spPr>
      </p:pic>
      <p:pic>
        <p:nvPicPr>
          <p:cNvPr id="2" name="Picture 1">
            <a:extLst>
              <a:ext uri="{FF2B5EF4-FFF2-40B4-BE49-F238E27FC236}">
                <a16:creationId xmlns:a16="http://schemas.microsoft.com/office/drawing/2014/main" id="{E3A8447D-10D8-4D30-BA2E-46CB86890907}"/>
              </a:ext>
            </a:extLst>
          </p:cNvPr>
          <p:cNvPicPr>
            <a:picLocks noChangeAspect="1"/>
          </p:cNvPicPr>
          <p:nvPr/>
        </p:nvPicPr>
        <p:blipFill>
          <a:blip r:embed="rId3"/>
          <a:stretch>
            <a:fillRect/>
          </a:stretch>
        </p:blipFill>
        <p:spPr>
          <a:xfrm>
            <a:off x="4532921" y="4279188"/>
            <a:ext cx="4337485" cy="2412876"/>
          </a:xfrm>
          <a:prstGeom prst="rect">
            <a:avLst/>
          </a:prstGeom>
        </p:spPr>
      </p:pic>
      <p:pic>
        <p:nvPicPr>
          <p:cNvPr id="3" name="Picture 2">
            <a:extLst>
              <a:ext uri="{FF2B5EF4-FFF2-40B4-BE49-F238E27FC236}">
                <a16:creationId xmlns:a16="http://schemas.microsoft.com/office/drawing/2014/main" id="{B91741A5-8F82-45D8-8B6E-B92829F65F9E}"/>
              </a:ext>
            </a:extLst>
          </p:cNvPr>
          <p:cNvPicPr>
            <a:picLocks noChangeAspect="1"/>
          </p:cNvPicPr>
          <p:nvPr/>
        </p:nvPicPr>
        <p:blipFill>
          <a:blip r:embed="rId4"/>
          <a:stretch>
            <a:fillRect/>
          </a:stretch>
        </p:blipFill>
        <p:spPr>
          <a:xfrm>
            <a:off x="319338" y="1567071"/>
            <a:ext cx="4083979" cy="5124993"/>
          </a:xfrm>
          <a:prstGeom prst="rect">
            <a:avLst/>
          </a:prstGeom>
        </p:spPr>
      </p:pic>
      <p:pic>
        <p:nvPicPr>
          <p:cNvPr id="7" name="Picture 6">
            <a:extLst>
              <a:ext uri="{FF2B5EF4-FFF2-40B4-BE49-F238E27FC236}">
                <a16:creationId xmlns:a16="http://schemas.microsoft.com/office/drawing/2014/main" id="{2E051BA3-C2DC-47CB-85BA-40F1BC5BF153}"/>
              </a:ext>
            </a:extLst>
          </p:cNvPr>
          <p:cNvPicPr>
            <a:picLocks noChangeAspect="1"/>
          </p:cNvPicPr>
          <p:nvPr/>
        </p:nvPicPr>
        <p:blipFill>
          <a:blip r:embed="rId5"/>
          <a:stretch>
            <a:fillRect/>
          </a:stretch>
        </p:blipFill>
        <p:spPr>
          <a:xfrm>
            <a:off x="273595" y="1567071"/>
            <a:ext cx="1644106" cy="536494"/>
          </a:xfrm>
          <a:prstGeom prst="rect">
            <a:avLst/>
          </a:prstGeom>
        </p:spPr>
      </p:pic>
    </p:spTree>
    <p:extLst>
      <p:ext uri="{BB962C8B-B14F-4D97-AF65-F5344CB8AC3E}">
        <p14:creationId xmlns:p14="http://schemas.microsoft.com/office/powerpoint/2010/main" val="1437590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7984" y="3800646"/>
            <a:ext cx="8248031" cy="2554545"/>
          </a:xfrm>
          <a:prstGeom prst="rect">
            <a:avLst/>
          </a:prstGeom>
          <a:solidFill>
            <a:schemeClr val="bg1"/>
          </a:solidFill>
        </p:spPr>
        <p:txBody>
          <a:bodyPr wrap="square" rtlCol="0">
            <a:spAutoFit/>
          </a:bodyPr>
          <a:lstStyle/>
          <a:p>
            <a:r>
              <a:rPr lang="en-GB" sz="2000" dirty="0">
                <a:solidFill>
                  <a:srgbClr val="7030A0"/>
                </a:solidFill>
                <a:latin typeface="Comic Sans MS" panose="030F0702030302020204" pitchFamily="66" charset="0"/>
              </a:rPr>
              <a:t>Success Criteria</a:t>
            </a:r>
          </a:p>
          <a:p>
            <a:r>
              <a:rPr lang="en-GB" sz="2000" dirty="0">
                <a:solidFill>
                  <a:srgbClr val="FF0000"/>
                </a:solidFill>
                <a:latin typeface="Comic Sans MS" panose="030F0702030302020204" pitchFamily="66" charset="0"/>
              </a:rPr>
              <a:t>Challenge: </a:t>
            </a:r>
            <a:r>
              <a:rPr lang="en-GB" sz="2000" dirty="0">
                <a:latin typeface="Comic Sans MS" panose="030F0702030302020204" pitchFamily="66" charset="0"/>
              </a:rPr>
              <a:t>Identify how Pagan traditions have helped form the Christian festival of Christmas.</a:t>
            </a:r>
          </a:p>
          <a:p>
            <a:r>
              <a:rPr lang="en-GB" sz="2000" dirty="0">
                <a:solidFill>
                  <a:schemeClr val="accent2">
                    <a:lumMod val="75000"/>
                  </a:schemeClr>
                </a:solidFill>
                <a:latin typeface="Comic Sans MS" panose="030F0702030302020204" pitchFamily="66" charset="0"/>
              </a:rPr>
              <a:t>More challenging: </a:t>
            </a:r>
            <a:r>
              <a:rPr lang="en-GB" sz="2000" dirty="0">
                <a:latin typeface="Comic Sans MS" panose="030F0702030302020204" pitchFamily="66" charset="0"/>
              </a:rPr>
              <a:t>Describe in detail at least three traditions that have been adapted from Paganism into the Christian Christmas.</a:t>
            </a:r>
          </a:p>
          <a:p>
            <a:r>
              <a:rPr lang="en-GB" sz="2000" dirty="0">
                <a:solidFill>
                  <a:schemeClr val="accent6">
                    <a:lumMod val="75000"/>
                  </a:schemeClr>
                </a:solidFill>
                <a:latin typeface="Comic Sans MS" panose="030F0702030302020204" pitchFamily="66" charset="0"/>
              </a:rPr>
              <a:t>Mega challenge: </a:t>
            </a:r>
            <a:r>
              <a:rPr lang="en-GB" sz="2000" dirty="0">
                <a:latin typeface="Comic Sans MS" panose="030F0702030302020204" pitchFamily="66" charset="0"/>
              </a:rPr>
              <a:t>Evaluate whether Christmas is a Pagan festival in all but name and explain issues Christians have encountered through history due to celebrating Christmas.</a:t>
            </a:r>
          </a:p>
        </p:txBody>
      </p:sp>
      <p:sp>
        <p:nvSpPr>
          <p:cNvPr id="5" name="TextBox 4"/>
          <p:cNvSpPr txBox="1"/>
          <p:nvPr/>
        </p:nvSpPr>
        <p:spPr>
          <a:xfrm>
            <a:off x="447984" y="1858534"/>
            <a:ext cx="8248031" cy="1692771"/>
          </a:xfrm>
          <a:prstGeom prst="rect">
            <a:avLst/>
          </a:prstGeom>
          <a:solidFill>
            <a:schemeClr val="bg1"/>
          </a:solidFill>
        </p:spPr>
        <p:txBody>
          <a:bodyPr wrap="square" rtlCol="0">
            <a:spAutoFit/>
          </a:bodyPr>
          <a:lstStyle/>
          <a:p>
            <a:r>
              <a:rPr lang="en-GB" sz="2400" dirty="0">
                <a:highlight>
                  <a:srgbClr val="FFFF00"/>
                </a:highlight>
                <a:latin typeface="Comic Sans MS" panose="030F0702030302020204" pitchFamily="66" charset="0"/>
              </a:rPr>
              <a:t>KEY WORDS:</a:t>
            </a:r>
          </a:p>
          <a:p>
            <a:r>
              <a:rPr lang="en-GB" sz="2000" b="1" dirty="0">
                <a:solidFill>
                  <a:srgbClr val="FF0000"/>
                </a:solidFill>
                <a:latin typeface="Comic Sans MS" panose="030F0702030302020204" pitchFamily="66" charset="0"/>
              </a:rPr>
              <a:t>Paganism –  </a:t>
            </a:r>
            <a:r>
              <a:rPr lang="en-GB" sz="2000" dirty="0">
                <a:latin typeface="Comic Sans MS" panose="030F0702030302020204" pitchFamily="66" charset="0"/>
              </a:rPr>
              <a:t>a religion other than one of the main world </a:t>
            </a:r>
          </a:p>
          <a:p>
            <a:r>
              <a:rPr lang="en-GB" sz="2000" dirty="0">
                <a:latin typeface="Comic Sans MS" panose="030F0702030302020204" pitchFamily="66" charset="0"/>
              </a:rPr>
              <a:t>religions, specifically a non-Christian or pre-Christian religion.</a:t>
            </a:r>
          </a:p>
          <a:p>
            <a:r>
              <a:rPr lang="en-GB" sz="2000" b="1" dirty="0">
                <a:solidFill>
                  <a:srgbClr val="FF0000"/>
                </a:solidFill>
                <a:latin typeface="Comic Sans MS" panose="030F0702030302020204" pitchFamily="66" charset="0"/>
              </a:rPr>
              <a:t>Yule (or </a:t>
            </a:r>
            <a:r>
              <a:rPr lang="en-GB" sz="2000" b="1" dirty="0" err="1">
                <a:solidFill>
                  <a:srgbClr val="FF0000"/>
                </a:solidFill>
                <a:latin typeface="Comic Sans MS" panose="030F0702030302020204" pitchFamily="66" charset="0"/>
              </a:rPr>
              <a:t>Jol</a:t>
            </a:r>
            <a:r>
              <a:rPr lang="en-GB" sz="2000" b="1" dirty="0">
                <a:solidFill>
                  <a:srgbClr val="FF0000"/>
                </a:solidFill>
                <a:latin typeface="Comic Sans MS" panose="030F0702030302020204" pitchFamily="66" charset="0"/>
              </a:rPr>
              <a:t>) </a:t>
            </a:r>
            <a:r>
              <a:rPr lang="en-GB" sz="2000" b="1" dirty="0">
                <a:latin typeface="Comic Sans MS" panose="030F0702030302020204" pitchFamily="66" charset="0"/>
              </a:rPr>
              <a:t>–</a:t>
            </a:r>
            <a:r>
              <a:rPr lang="en-GB" sz="2000" dirty="0">
                <a:latin typeface="Comic Sans MS" panose="030F0702030302020204" pitchFamily="66" charset="0"/>
              </a:rPr>
              <a:t> Pagan festivity, later taken over by Christianity as part of Christmas.</a:t>
            </a:r>
          </a:p>
        </p:txBody>
      </p:sp>
      <p:pic>
        <p:nvPicPr>
          <p:cNvPr id="3" name="Picture 2">
            <a:extLst>
              <a:ext uri="{FF2B5EF4-FFF2-40B4-BE49-F238E27FC236}">
                <a16:creationId xmlns:a16="http://schemas.microsoft.com/office/drawing/2014/main" id="{FABE668F-92C0-41B3-9C72-0AEE10D78B79}"/>
              </a:ext>
            </a:extLst>
          </p:cNvPr>
          <p:cNvPicPr>
            <a:picLocks noChangeAspect="1"/>
          </p:cNvPicPr>
          <p:nvPr/>
        </p:nvPicPr>
        <p:blipFill>
          <a:blip r:embed="rId2"/>
          <a:stretch>
            <a:fillRect/>
          </a:stretch>
        </p:blipFill>
        <p:spPr>
          <a:xfrm>
            <a:off x="234320" y="230761"/>
            <a:ext cx="8675360" cy="1627773"/>
          </a:xfrm>
          <a:prstGeom prst="rect">
            <a:avLst/>
          </a:prstGeom>
        </p:spPr>
      </p:pic>
      <p:pic>
        <p:nvPicPr>
          <p:cNvPr id="6" name="Picture 5">
            <a:extLst>
              <a:ext uri="{FF2B5EF4-FFF2-40B4-BE49-F238E27FC236}">
                <a16:creationId xmlns:a16="http://schemas.microsoft.com/office/drawing/2014/main" id="{09E19B17-78C9-4F91-A582-6FF97B11DDE6}"/>
              </a:ext>
            </a:extLst>
          </p:cNvPr>
          <p:cNvPicPr>
            <a:picLocks noChangeAspect="1"/>
          </p:cNvPicPr>
          <p:nvPr/>
        </p:nvPicPr>
        <p:blipFill>
          <a:blip r:embed="rId3"/>
          <a:stretch>
            <a:fillRect/>
          </a:stretch>
        </p:blipFill>
        <p:spPr>
          <a:xfrm>
            <a:off x="7497384" y="1765299"/>
            <a:ext cx="1389135" cy="773695"/>
          </a:xfrm>
          <a:prstGeom prst="rect">
            <a:avLst/>
          </a:prstGeom>
        </p:spPr>
      </p:pic>
    </p:spTree>
    <p:extLst>
      <p:ext uri="{BB962C8B-B14F-4D97-AF65-F5344CB8AC3E}">
        <p14:creationId xmlns:p14="http://schemas.microsoft.com/office/powerpoint/2010/main" val="1643403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67300" y="219819"/>
            <a:ext cx="3948560" cy="6001643"/>
          </a:xfrm>
          <a:prstGeom prst="rect">
            <a:avLst/>
          </a:prstGeom>
          <a:solidFill>
            <a:schemeClr val="accent4">
              <a:lumMod val="20000"/>
              <a:lumOff val="80000"/>
            </a:schemeClr>
          </a:solidFill>
        </p:spPr>
        <p:txBody>
          <a:bodyPr wrap="square" rtlCol="0">
            <a:spAutoFit/>
          </a:bodyPr>
          <a:lstStyle/>
          <a:p>
            <a:r>
              <a:rPr lang="en-GB" sz="2400" dirty="0">
                <a:latin typeface="Comic Sans MS" panose="030F0702030302020204" pitchFamily="66" charset="0"/>
              </a:rPr>
              <a:t>Unbelievably, this image of the left is an impression of one of the first ‘Christmas Trees’ although the idea was used in a very different way today. Pagans used to be worshippers of trees, believing they were the key to life.</a:t>
            </a:r>
          </a:p>
          <a:p>
            <a:endParaRPr lang="en-GB" sz="2400" dirty="0">
              <a:latin typeface="Comic Sans MS" panose="030F0702030302020204" pitchFamily="66" charset="0"/>
            </a:endParaRPr>
          </a:p>
          <a:p>
            <a:r>
              <a:rPr lang="en-GB" sz="2400" dirty="0">
                <a:latin typeface="Comic Sans MS" panose="030F0702030302020204" pitchFamily="66" charset="0"/>
              </a:rPr>
              <a:t>Pagans also believed that evergreens would scare away the Devil – so were perfect to bring home for dark winter nights. </a:t>
            </a:r>
          </a:p>
        </p:txBody>
      </p:sp>
      <p:pic>
        <p:nvPicPr>
          <p:cNvPr id="3" name="Picture 2">
            <a:extLst>
              <a:ext uri="{FF2B5EF4-FFF2-40B4-BE49-F238E27FC236}">
                <a16:creationId xmlns:a16="http://schemas.microsoft.com/office/drawing/2014/main" id="{B91741A5-8F82-45D8-8B6E-B92829F65F9E}"/>
              </a:ext>
            </a:extLst>
          </p:cNvPr>
          <p:cNvPicPr>
            <a:picLocks noChangeAspect="1"/>
          </p:cNvPicPr>
          <p:nvPr/>
        </p:nvPicPr>
        <p:blipFill>
          <a:blip r:embed="rId2"/>
          <a:stretch>
            <a:fillRect/>
          </a:stretch>
        </p:blipFill>
        <p:spPr>
          <a:xfrm>
            <a:off x="128140" y="866503"/>
            <a:ext cx="4570860" cy="5735981"/>
          </a:xfrm>
          <a:prstGeom prst="rect">
            <a:avLst/>
          </a:prstGeom>
        </p:spPr>
      </p:pic>
    </p:spTree>
    <p:extLst>
      <p:ext uri="{BB962C8B-B14F-4D97-AF65-F5344CB8AC3E}">
        <p14:creationId xmlns:p14="http://schemas.microsoft.com/office/powerpoint/2010/main" val="172904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1DD57B-EAF5-4183-BA1E-DA1BA7638156}"/>
              </a:ext>
            </a:extLst>
          </p:cNvPr>
          <p:cNvPicPr>
            <a:picLocks noChangeAspect="1"/>
          </p:cNvPicPr>
          <p:nvPr/>
        </p:nvPicPr>
        <p:blipFill>
          <a:blip r:embed="rId2"/>
          <a:stretch>
            <a:fillRect/>
          </a:stretch>
        </p:blipFill>
        <p:spPr>
          <a:xfrm>
            <a:off x="264734" y="219819"/>
            <a:ext cx="8614532" cy="4797966"/>
          </a:xfrm>
          <a:prstGeom prst="rect">
            <a:avLst/>
          </a:prstGeom>
        </p:spPr>
      </p:pic>
      <p:sp>
        <p:nvSpPr>
          <p:cNvPr id="6" name="TextBox 5">
            <a:extLst>
              <a:ext uri="{FF2B5EF4-FFF2-40B4-BE49-F238E27FC236}">
                <a16:creationId xmlns:a16="http://schemas.microsoft.com/office/drawing/2014/main" id="{0A685B43-9F65-4858-9F22-EBDB3E0FF69D}"/>
              </a:ext>
            </a:extLst>
          </p:cNvPr>
          <p:cNvSpPr txBox="1"/>
          <p:nvPr/>
        </p:nvSpPr>
        <p:spPr>
          <a:xfrm>
            <a:off x="196437" y="4391412"/>
            <a:ext cx="8751126" cy="2246769"/>
          </a:xfrm>
          <a:prstGeom prst="rect">
            <a:avLst/>
          </a:prstGeom>
          <a:solidFill>
            <a:schemeClr val="accent4">
              <a:lumMod val="20000"/>
              <a:lumOff val="80000"/>
            </a:schemeClr>
          </a:solidFill>
        </p:spPr>
        <p:txBody>
          <a:bodyPr wrap="square" rtlCol="0">
            <a:spAutoFit/>
          </a:bodyPr>
          <a:lstStyle/>
          <a:p>
            <a:r>
              <a:rPr lang="en-GB" sz="2000" dirty="0">
                <a:latin typeface="Comic Sans MS" panose="030F0702030302020204" pitchFamily="66" charset="0"/>
              </a:rPr>
              <a:t>Some of us might have the tradition of having a ‘chocolate log’ at Christmas. This comes from the pagan Winter Solstice festivals in Scandinavia and other parts of northern Europe, such as Germany. The Yule Log was originally an entire tree, that was carefully chosen and brought into the house ready for celebrations.</a:t>
            </a:r>
          </a:p>
          <a:p>
            <a:r>
              <a:rPr lang="en-GB" sz="2000" dirty="0">
                <a:latin typeface="Comic Sans MS" panose="030F0702030302020204" pitchFamily="66" charset="0"/>
              </a:rPr>
              <a:t>Part of the log would be burned to keep the home bright and warm. It would be lit with the leftover remains of last year’s log.</a:t>
            </a:r>
          </a:p>
        </p:txBody>
      </p:sp>
    </p:spTree>
    <p:extLst>
      <p:ext uri="{BB962C8B-B14F-4D97-AF65-F5344CB8AC3E}">
        <p14:creationId xmlns:p14="http://schemas.microsoft.com/office/powerpoint/2010/main" val="241381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2849" y="154522"/>
            <a:ext cx="8558302" cy="2677656"/>
          </a:xfrm>
          <a:prstGeom prst="rect">
            <a:avLst/>
          </a:prstGeom>
          <a:solidFill>
            <a:schemeClr val="bg1"/>
          </a:solidFill>
        </p:spPr>
        <p:txBody>
          <a:bodyPr wrap="square" rtlCol="0">
            <a:spAutoFit/>
          </a:bodyPr>
          <a:lstStyle/>
          <a:p>
            <a:r>
              <a:rPr lang="en-GB" sz="2400" b="1" u="sng" dirty="0">
                <a:solidFill>
                  <a:srgbClr val="7030A0"/>
                </a:solidFill>
                <a:latin typeface="Comic Sans MS" panose="030F0702030302020204" pitchFamily="66" charset="0"/>
              </a:rPr>
              <a:t>Task: So is Christmas really a Pagan festival?</a:t>
            </a:r>
          </a:p>
          <a:p>
            <a:endParaRPr lang="en-GB" sz="2400" b="1" u="sng" dirty="0">
              <a:solidFill>
                <a:srgbClr val="7030A0"/>
              </a:solidFill>
              <a:latin typeface="Comic Sans MS" panose="030F0702030302020204" pitchFamily="66" charset="0"/>
            </a:endParaRPr>
          </a:p>
          <a:p>
            <a:r>
              <a:rPr lang="en-GB" sz="2000" dirty="0">
                <a:latin typeface="Comic Sans MS" panose="030F0702030302020204" pitchFamily="66" charset="0"/>
              </a:rPr>
              <a:t>Watch the two clips.</a:t>
            </a:r>
          </a:p>
          <a:p>
            <a:r>
              <a:rPr lang="en-GB" sz="2000" dirty="0">
                <a:latin typeface="Comic Sans MS" panose="030F0702030302020204" pitchFamily="66" charset="0"/>
              </a:rPr>
              <a:t>Then answer the questions on the next slide. </a:t>
            </a:r>
          </a:p>
          <a:p>
            <a:endParaRPr lang="en-GB" sz="2400" dirty="0">
              <a:solidFill>
                <a:srgbClr val="0070C0"/>
              </a:solidFill>
              <a:latin typeface="Comic Sans MS" panose="030F0702030302020204" pitchFamily="66" charset="0"/>
            </a:endParaRPr>
          </a:p>
          <a:p>
            <a:r>
              <a:rPr lang="en-GB" b="1" dirty="0">
                <a:latin typeface="Comic Sans MS" panose="030F0702030302020204" pitchFamily="66" charset="0"/>
              </a:rPr>
              <a:t>https://www.youtube.com/watch?v=Ots9y_xcaX8 (up to 14.35)</a:t>
            </a:r>
            <a:endParaRPr lang="en-GB" dirty="0">
              <a:latin typeface="Comic Sans MS" panose="030F0702030302020204" pitchFamily="66" charset="0"/>
            </a:endParaRPr>
          </a:p>
          <a:p>
            <a:r>
              <a:rPr lang="en-GB" b="1" u="sng" dirty="0">
                <a:latin typeface="Comic Sans MS" panose="030F0702030302020204" pitchFamily="66" charset="0"/>
                <a:hlinkClick r:id="rId2"/>
              </a:rPr>
              <a:t>https://www.youtube.com/watch?v=LliqvacoNu8</a:t>
            </a:r>
            <a:r>
              <a:rPr lang="en-GB" b="1" dirty="0">
                <a:latin typeface="Comic Sans MS" panose="030F0702030302020204" pitchFamily="66" charset="0"/>
              </a:rPr>
              <a:t> (all)</a:t>
            </a:r>
            <a:endParaRPr lang="en-GB" sz="2000" b="1" dirty="0">
              <a:solidFill>
                <a:srgbClr val="0070C0"/>
              </a:solidFill>
              <a:latin typeface="Comic Sans MS" panose="030F0702030302020204" pitchFamily="66" charset="0"/>
            </a:endParaRPr>
          </a:p>
          <a:p>
            <a:endParaRPr lang="en-GB" sz="2000" b="1" dirty="0">
              <a:solidFill>
                <a:srgbClr val="0070C0"/>
              </a:solidFill>
              <a:latin typeface="Comic Sans MS" panose="030F0702030302020204" pitchFamily="66" charset="0"/>
            </a:endParaRPr>
          </a:p>
        </p:txBody>
      </p:sp>
      <p:pic>
        <p:nvPicPr>
          <p:cNvPr id="10" name="Picture 9">
            <a:extLst>
              <a:ext uri="{FF2B5EF4-FFF2-40B4-BE49-F238E27FC236}">
                <a16:creationId xmlns:a16="http://schemas.microsoft.com/office/drawing/2014/main" id="{C6D56A60-5DD4-46EA-9CEB-B0FEDE72FEE0}"/>
              </a:ext>
            </a:extLst>
          </p:cNvPr>
          <p:cNvPicPr>
            <a:picLocks noChangeAspect="1"/>
          </p:cNvPicPr>
          <p:nvPr/>
        </p:nvPicPr>
        <p:blipFill>
          <a:blip r:embed="rId3"/>
          <a:stretch>
            <a:fillRect/>
          </a:stretch>
        </p:blipFill>
        <p:spPr>
          <a:xfrm>
            <a:off x="2586027" y="2723394"/>
            <a:ext cx="3971945" cy="3980084"/>
          </a:xfrm>
          <a:prstGeom prst="rect">
            <a:avLst/>
          </a:prstGeom>
        </p:spPr>
      </p:pic>
      <p:pic>
        <p:nvPicPr>
          <p:cNvPr id="15" name="Picture 14">
            <a:extLst>
              <a:ext uri="{FF2B5EF4-FFF2-40B4-BE49-F238E27FC236}">
                <a16:creationId xmlns:a16="http://schemas.microsoft.com/office/drawing/2014/main" id="{10DF5F17-1198-4AEC-B0F2-E727224BFA23}"/>
              </a:ext>
            </a:extLst>
          </p:cNvPr>
          <p:cNvPicPr>
            <a:picLocks noChangeAspect="1"/>
          </p:cNvPicPr>
          <p:nvPr/>
        </p:nvPicPr>
        <p:blipFill>
          <a:blip r:embed="rId4"/>
          <a:stretch>
            <a:fillRect/>
          </a:stretch>
        </p:blipFill>
        <p:spPr>
          <a:xfrm>
            <a:off x="8143954" y="154522"/>
            <a:ext cx="707197" cy="762066"/>
          </a:xfrm>
          <a:prstGeom prst="rect">
            <a:avLst/>
          </a:prstGeom>
        </p:spPr>
      </p:pic>
    </p:spTree>
    <p:extLst>
      <p:ext uri="{BB962C8B-B14F-4D97-AF65-F5344CB8AC3E}">
        <p14:creationId xmlns:p14="http://schemas.microsoft.com/office/powerpoint/2010/main" val="22597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2950" y="338328"/>
            <a:ext cx="7658100" cy="1078992"/>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2900" b="1" u="sng" dirty="0">
                <a:latin typeface="+mj-lt"/>
                <a:ea typeface="+mj-ea"/>
                <a:cs typeface="+mj-cs"/>
              </a:rPr>
              <a:t>Task:  So is Christmas really a Pagan festival?</a:t>
            </a:r>
          </a:p>
          <a:p>
            <a:pPr algn="ctr" defTabSz="914400">
              <a:lnSpc>
                <a:spcPct val="90000"/>
              </a:lnSpc>
              <a:spcBef>
                <a:spcPct val="0"/>
              </a:spcBef>
              <a:spcAft>
                <a:spcPts val="600"/>
              </a:spcAft>
            </a:pPr>
            <a:r>
              <a:rPr lang="en-US" sz="2900" b="1" u="sng" dirty="0">
                <a:latin typeface="+mj-lt"/>
                <a:ea typeface="+mj-ea"/>
                <a:cs typeface="+mj-cs"/>
              </a:rPr>
              <a:t>Activity…</a:t>
            </a:r>
            <a:endParaRPr lang="en-US" sz="2900" dirty="0">
              <a:latin typeface="+mj-lt"/>
              <a:ea typeface="+mj-ea"/>
              <a:cs typeface="+mj-cs"/>
            </a:endParaRPr>
          </a:p>
        </p:txBody>
      </p:sp>
      <p:pic>
        <p:nvPicPr>
          <p:cNvPr id="5" name="Picture 4">
            <a:extLst>
              <a:ext uri="{FF2B5EF4-FFF2-40B4-BE49-F238E27FC236}">
                <a16:creationId xmlns:a16="http://schemas.microsoft.com/office/drawing/2014/main" id="{EA21AE7D-E89C-4C45-9E65-2E6C095D5275}"/>
              </a:ext>
            </a:extLst>
          </p:cNvPr>
          <p:cNvPicPr>
            <a:picLocks noChangeAspect="1"/>
          </p:cNvPicPr>
          <p:nvPr/>
        </p:nvPicPr>
        <p:blipFill>
          <a:blip r:embed="rId2"/>
          <a:stretch>
            <a:fillRect/>
          </a:stretch>
        </p:blipFill>
        <p:spPr>
          <a:xfrm>
            <a:off x="-51850" y="2791469"/>
            <a:ext cx="4742911" cy="2791896"/>
          </a:xfrm>
          <a:prstGeom prst="rect">
            <a:avLst/>
          </a:prstGeom>
        </p:spPr>
      </p:pic>
      <p:pic>
        <p:nvPicPr>
          <p:cNvPr id="3" name="Picture 2">
            <a:extLst>
              <a:ext uri="{FF2B5EF4-FFF2-40B4-BE49-F238E27FC236}">
                <a16:creationId xmlns:a16="http://schemas.microsoft.com/office/drawing/2014/main" id="{3DE92273-93E9-4B39-A920-30D341DF9823}"/>
              </a:ext>
            </a:extLst>
          </p:cNvPr>
          <p:cNvPicPr>
            <a:picLocks noChangeAspect="1"/>
          </p:cNvPicPr>
          <p:nvPr/>
        </p:nvPicPr>
        <p:blipFill>
          <a:blip r:embed="rId3"/>
          <a:stretch>
            <a:fillRect/>
          </a:stretch>
        </p:blipFill>
        <p:spPr>
          <a:xfrm>
            <a:off x="4455688" y="2791469"/>
            <a:ext cx="4396427" cy="2791895"/>
          </a:xfrm>
          <a:prstGeom prst="rect">
            <a:avLst/>
          </a:prstGeom>
        </p:spPr>
      </p:pic>
      <p:pic>
        <p:nvPicPr>
          <p:cNvPr id="15" name="Picture 14">
            <a:extLst>
              <a:ext uri="{FF2B5EF4-FFF2-40B4-BE49-F238E27FC236}">
                <a16:creationId xmlns:a16="http://schemas.microsoft.com/office/drawing/2014/main" id="{10DF5F17-1198-4AEC-B0F2-E727224BFA23}"/>
              </a:ext>
            </a:extLst>
          </p:cNvPr>
          <p:cNvPicPr>
            <a:picLocks noChangeAspect="1"/>
          </p:cNvPicPr>
          <p:nvPr/>
        </p:nvPicPr>
        <p:blipFill>
          <a:blip r:embed="rId4"/>
          <a:stretch>
            <a:fillRect/>
          </a:stretch>
        </p:blipFill>
        <p:spPr>
          <a:xfrm>
            <a:off x="8143954" y="154522"/>
            <a:ext cx="707197" cy="762066"/>
          </a:xfrm>
          <a:prstGeom prst="rect">
            <a:avLst/>
          </a:prstGeom>
        </p:spPr>
      </p:pic>
    </p:spTree>
    <p:extLst>
      <p:ext uri="{BB962C8B-B14F-4D97-AF65-F5344CB8AC3E}">
        <p14:creationId xmlns:p14="http://schemas.microsoft.com/office/powerpoint/2010/main" val="3813208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33FA8D-B8F4-4B67-B0B0-995A38EF3D4C}"/>
              </a:ext>
            </a:extLst>
          </p:cNvPr>
          <p:cNvSpPr txBox="1"/>
          <p:nvPr/>
        </p:nvSpPr>
        <p:spPr>
          <a:xfrm>
            <a:off x="292849" y="120402"/>
            <a:ext cx="8558302" cy="2923877"/>
          </a:xfrm>
          <a:prstGeom prst="rect">
            <a:avLst/>
          </a:prstGeom>
          <a:solidFill>
            <a:schemeClr val="bg1"/>
          </a:solidFill>
        </p:spPr>
        <p:txBody>
          <a:bodyPr wrap="square" rtlCol="0">
            <a:spAutoFit/>
          </a:bodyPr>
          <a:lstStyle/>
          <a:p>
            <a:r>
              <a:rPr lang="en-GB" sz="2400" b="1" u="sng" dirty="0">
                <a:highlight>
                  <a:srgbClr val="FFFF00"/>
                </a:highlight>
                <a:latin typeface="Comic Sans MS" panose="030F0702030302020204" pitchFamily="66" charset="0"/>
              </a:rPr>
              <a:t>Task 2: </a:t>
            </a:r>
            <a:r>
              <a:rPr lang="en-GB" sz="2400" b="1" u="sng" dirty="0">
                <a:latin typeface="Comic Sans MS" panose="030F0702030302020204" pitchFamily="66" charset="0"/>
              </a:rPr>
              <a:t>The merger of Christian and Pagan ideas</a:t>
            </a:r>
          </a:p>
          <a:p>
            <a:endParaRPr lang="en-GB" sz="2000" b="1" u="sng" dirty="0">
              <a:solidFill>
                <a:srgbClr val="7030A0"/>
              </a:solidFill>
              <a:latin typeface="Comic Sans MS" panose="030F0702030302020204" pitchFamily="66" charset="0"/>
            </a:endParaRPr>
          </a:p>
          <a:p>
            <a:r>
              <a:rPr lang="en-GB" sz="2000" dirty="0">
                <a:latin typeface="Comic Sans MS" panose="030F0702030302020204" pitchFamily="66" charset="0"/>
              </a:rPr>
              <a:t>You are going to now create an advert. </a:t>
            </a:r>
          </a:p>
          <a:p>
            <a:r>
              <a:rPr lang="en-GB" sz="2000" dirty="0">
                <a:solidFill>
                  <a:srgbClr val="7030A0"/>
                </a:solidFill>
                <a:latin typeface="Comic Sans MS" panose="030F0702030302020204" pitchFamily="66" charset="0"/>
              </a:rPr>
              <a:t>You are a Dark-Age Pagans who wants </a:t>
            </a:r>
          </a:p>
          <a:p>
            <a:r>
              <a:rPr lang="en-GB" sz="2000" dirty="0">
                <a:solidFill>
                  <a:srgbClr val="7030A0"/>
                </a:solidFill>
                <a:latin typeface="Comic Sans MS" panose="030F0702030302020204" pitchFamily="66" charset="0"/>
              </a:rPr>
              <a:t>to persuade Christians that your </a:t>
            </a:r>
          </a:p>
          <a:p>
            <a:r>
              <a:rPr lang="en-GB" sz="2000" dirty="0">
                <a:solidFill>
                  <a:srgbClr val="7030A0"/>
                </a:solidFill>
                <a:latin typeface="Comic Sans MS" panose="030F0702030302020204" pitchFamily="66" charset="0"/>
              </a:rPr>
              <a:t>winter festivities and theirs can fit </a:t>
            </a:r>
          </a:p>
          <a:p>
            <a:r>
              <a:rPr lang="en-GB" sz="2000" dirty="0">
                <a:solidFill>
                  <a:srgbClr val="7030A0"/>
                </a:solidFill>
                <a:latin typeface="Comic Sans MS" panose="030F0702030302020204" pitchFamily="66" charset="0"/>
              </a:rPr>
              <a:t>nicely together (so there’s no need </a:t>
            </a:r>
          </a:p>
          <a:p>
            <a:r>
              <a:rPr lang="en-GB" sz="2000" dirty="0">
                <a:solidFill>
                  <a:srgbClr val="7030A0"/>
                </a:solidFill>
                <a:latin typeface="Comic Sans MS" panose="030F0702030302020204" pitchFamily="66" charset="0"/>
              </a:rPr>
              <a:t>for their Roman masters to come </a:t>
            </a:r>
          </a:p>
          <a:p>
            <a:r>
              <a:rPr lang="en-GB" sz="2000" dirty="0">
                <a:solidFill>
                  <a:srgbClr val="7030A0"/>
                </a:solidFill>
                <a:latin typeface="Comic Sans MS" panose="030F0702030302020204" pitchFamily="66" charset="0"/>
              </a:rPr>
              <a:t>over and start more fights!)</a:t>
            </a:r>
          </a:p>
        </p:txBody>
      </p:sp>
      <p:sp>
        <p:nvSpPr>
          <p:cNvPr id="10" name="Rectangle 9">
            <a:extLst>
              <a:ext uri="{FF2B5EF4-FFF2-40B4-BE49-F238E27FC236}">
                <a16:creationId xmlns:a16="http://schemas.microsoft.com/office/drawing/2014/main" id="{19282088-16D3-4732-B3AE-C0B9B5716C3F}"/>
              </a:ext>
            </a:extLst>
          </p:cNvPr>
          <p:cNvSpPr/>
          <p:nvPr/>
        </p:nvSpPr>
        <p:spPr>
          <a:xfrm>
            <a:off x="292849" y="4373553"/>
            <a:ext cx="8558302" cy="2031325"/>
          </a:xfrm>
          <a:prstGeom prst="rect">
            <a:avLst/>
          </a:prstGeom>
          <a:solidFill>
            <a:srgbClr val="FFFFCC"/>
          </a:solidFill>
        </p:spPr>
        <p:txBody>
          <a:bodyPr wrap="square">
            <a:spAutoFit/>
          </a:bodyPr>
          <a:lstStyle/>
          <a:p>
            <a:pPr lvl="0"/>
            <a:r>
              <a:rPr lang="en-GB" dirty="0">
                <a:solidFill>
                  <a:srgbClr val="FF0000"/>
                </a:solidFill>
                <a:latin typeface="Comic Sans MS" panose="030F0702030302020204" pitchFamily="66" charset="0"/>
              </a:rPr>
              <a:t>Challenge: </a:t>
            </a:r>
            <a:r>
              <a:rPr lang="en-GB" dirty="0">
                <a:solidFill>
                  <a:prstClr val="black"/>
                </a:solidFill>
                <a:latin typeface="Comic Sans MS" panose="030F0702030302020204" pitchFamily="66" charset="0"/>
              </a:rPr>
              <a:t>You must describe how three </a:t>
            </a:r>
          </a:p>
          <a:p>
            <a:pPr lvl="0"/>
            <a:r>
              <a:rPr lang="en-GB" dirty="0">
                <a:solidFill>
                  <a:prstClr val="black"/>
                </a:solidFill>
                <a:latin typeface="Comic Sans MS" panose="030F0702030302020204" pitchFamily="66" charset="0"/>
              </a:rPr>
              <a:t>Pagan traditions complement Christian ideas.</a:t>
            </a:r>
          </a:p>
          <a:p>
            <a:pPr lvl="0"/>
            <a:r>
              <a:rPr lang="en-GB" dirty="0">
                <a:solidFill>
                  <a:srgbClr val="ED7D31">
                    <a:lumMod val="75000"/>
                  </a:srgbClr>
                </a:solidFill>
                <a:latin typeface="Comic Sans MS" panose="030F0702030302020204" pitchFamily="66" charset="0"/>
              </a:rPr>
              <a:t>More challenging: </a:t>
            </a:r>
            <a:r>
              <a:rPr lang="en-GB" dirty="0">
                <a:solidFill>
                  <a:prstClr val="black"/>
                </a:solidFill>
                <a:latin typeface="Comic Sans MS" panose="030F0702030302020204" pitchFamily="66" charset="0"/>
              </a:rPr>
              <a:t>You must explain three of your traditions in detail as well as how Christians can adapt them and evolve them.</a:t>
            </a:r>
          </a:p>
          <a:p>
            <a:pPr lvl="0"/>
            <a:r>
              <a:rPr lang="en-GB" dirty="0">
                <a:solidFill>
                  <a:srgbClr val="00B050"/>
                </a:solidFill>
                <a:latin typeface="Comic Sans MS" panose="030F0702030302020204" pitchFamily="66" charset="0"/>
              </a:rPr>
              <a:t>Mega challenging: </a:t>
            </a:r>
            <a:r>
              <a:rPr lang="en-GB" dirty="0">
                <a:solidFill>
                  <a:prstClr val="black"/>
                </a:solidFill>
                <a:latin typeface="Comic Sans MS" panose="030F0702030302020204" pitchFamily="66" charset="0"/>
              </a:rPr>
              <a:t>Explain to the possible culture-clash issues they may encounter in future – why - and how they can overcome these in a positive way (e.g. Puritanism, underground Christmas and the Restoration).</a:t>
            </a:r>
          </a:p>
        </p:txBody>
      </p:sp>
      <p:pic>
        <p:nvPicPr>
          <p:cNvPr id="9" name="Picture 8">
            <a:extLst>
              <a:ext uri="{FF2B5EF4-FFF2-40B4-BE49-F238E27FC236}">
                <a16:creationId xmlns:a16="http://schemas.microsoft.com/office/drawing/2014/main" id="{487F0FED-D6B9-45AE-96EB-B6983C5BF63E}"/>
              </a:ext>
            </a:extLst>
          </p:cNvPr>
          <p:cNvPicPr>
            <a:picLocks noChangeAspect="1"/>
          </p:cNvPicPr>
          <p:nvPr/>
        </p:nvPicPr>
        <p:blipFill rotWithShape="1">
          <a:blip r:embed="rId2"/>
          <a:srcRect l="3201" b="7438"/>
          <a:stretch/>
        </p:blipFill>
        <p:spPr>
          <a:xfrm>
            <a:off x="5041900" y="1727200"/>
            <a:ext cx="3809251" cy="2844800"/>
          </a:xfrm>
          <a:prstGeom prst="rect">
            <a:avLst/>
          </a:prstGeom>
        </p:spPr>
      </p:pic>
    </p:spTree>
    <p:extLst>
      <p:ext uri="{BB962C8B-B14F-4D97-AF65-F5344CB8AC3E}">
        <p14:creationId xmlns:p14="http://schemas.microsoft.com/office/powerpoint/2010/main" val="6075823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TotalTime>
  <Words>597</Words>
  <Application>Microsoft Office PowerPoint</Application>
  <PresentationFormat>On-screen Show (4:3)</PresentationFormat>
  <Paragraphs>51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Comic Sans MS</vt:lpstr>
      <vt:lpstr>Liberation Serif</vt:lpstr>
      <vt:lpstr>Office Theme</vt:lpstr>
      <vt:lpstr> Please make sure you have paper and a pen or pencil.    Mrs Evans  and Mr Ryder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Karen</dc:creator>
  <cp:lastModifiedBy>Evans, Karen</cp:lastModifiedBy>
  <cp:revision>3</cp:revision>
  <dcterms:created xsi:type="dcterms:W3CDTF">2020-12-16T14:38:30Z</dcterms:created>
  <dcterms:modified xsi:type="dcterms:W3CDTF">2020-12-16T14:54:32Z</dcterms:modified>
</cp:coreProperties>
</file>