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4"/>
  </p:sldMasterIdLst>
  <p:notesMasterIdLst>
    <p:notesMasterId r:id="rId24"/>
  </p:notesMasterIdLst>
  <p:sldIdLst>
    <p:sldId id="287" r:id="rId5"/>
    <p:sldId id="261" r:id="rId6"/>
    <p:sldId id="291" r:id="rId7"/>
    <p:sldId id="295" r:id="rId8"/>
    <p:sldId id="288" r:id="rId9"/>
    <p:sldId id="300" r:id="rId10"/>
    <p:sldId id="302" r:id="rId11"/>
    <p:sldId id="292" r:id="rId12"/>
    <p:sldId id="301" r:id="rId13"/>
    <p:sldId id="262" r:id="rId14"/>
    <p:sldId id="289" r:id="rId15"/>
    <p:sldId id="290" r:id="rId16"/>
    <p:sldId id="293" r:id="rId17"/>
    <p:sldId id="294" r:id="rId18"/>
    <p:sldId id="296" r:id="rId19"/>
    <p:sldId id="297" r:id="rId20"/>
    <p:sldId id="298" r:id="rId21"/>
    <p:sldId id="299" r:id="rId22"/>
    <p:sldId id="285" r:id="rId23"/>
  </p:sldIdLst>
  <p:sldSz cx="9144000" cy="5143500" type="screen16x9"/>
  <p:notesSz cx="6858000" cy="9144000"/>
  <p:embeddedFontLst>
    <p:embeddedFont>
      <p:font typeface="Lexend" panose="020B0604020202020204" charset="0"/>
      <p:regular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44974-04EA-F003-5C06-4D7FCD968A21}" v="684" dt="2025-05-01T13:23:42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0"/>
  </p:normalViewPr>
  <p:slideViewPr>
    <p:cSldViewPr>
      <p:cViewPr varScale="1">
        <p:scale>
          <a:sx n="85" d="100"/>
          <a:sy n="85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Beccy" userId="S::beccy.wood@taw.org.uk::50c9e350-d288-4b7f-ad80-e4c546a08333" providerId="AD" clId="Web-{B9144974-04EA-F003-5C06-4D7FCD968A21}"/>
    <pc:docChg chg="addSld modSld">
      <pc:chgData name="Wood, Beccy" userId="S::beccy.wood@taw.org.uk::50c9e350-d288-4b7f-ad80-e4c546a08333" providerId="AD" clId="Web-{B9144974-04EA-F003-5C06-4D7FCD968A21}" dt="2025-05-01T13:23:42.208" v="409" actId="1076"/>
      <pc:docMkLst>
        <pc:docMk/>
      </pc:docMkLst>
      <pc:sldChg chg="addSp modSp new">
        <pc:chgData name="Wood, Beccy" userId="S::beccy.wood@taw.org.uk::50c9e350-d288-4b7f-ad80-e4c546a08333" providerId="AD" clId="Web-{B9144974-04EA-F003-5C06-4D7FCD968A21}" dt="2025-05-01T13:23:42.208" v="409" actId="1076"/>
        <pc:sldMkLst>
          <pc:docMk/>
          <pc:sldMk cId="632664055" sldId="302"/>
        </pc:sldMkLst>
        <pc:spChg chg="mod">
          <ac:chgData name="Wood, Beccy" userId="S::beccy.wood@taw.org.uk::50c9e350-d288-4b7f-ad80-e4c546a08333" providerId="AD" clId="Web-{B9144974-04EA-F003-5C06-4D7FCD968A21}" dt="2025-05-01T13:04:58.533" v="27" actId="1076"/>
          <ac:spMkLst>
            <pc:docMk/>
            <pc:sldMk cId="632664055" sldId="302"/>
            <ac:spMk id="2" creationId="{22A89E8A-38AC-A8B9-DEB8-C0454F5B328D}"/>
          </ac:spMkLst>
        </pc:spChg>
        <pc:spChg chg="mod">
          <ac:chgData name="Wood, Beccy" userId="S::beccy.wood@taw.org.uk::50c9e350-d288-4b7f-ad80-e4c546a08333" providerId="AD" clId="Web-{B9144974-04EA-F003-5C06-4D7FCD968A21}" dt="2025-05-01T12:51:10.237" v="5" actId="20577"/>
          <ac:spMkLst>
            <pc:docMk/>
            <pc:sldMk cId="632664055" sldId="302"/>
            <ac:spMk id="3" creationId="{181CA9BA-3331-2B6A-B7F9-7593C0937872}"/>
          </ac:spMkLst>
        </pc:spChg>
        <pc:spChg chg="add ord">
          <ac:chgData name="Wood, Beccy" userId="S::beccy.wood@taw.org.uk::50c9e350-d288-4b7f-ad80-e4c546a08333" providerId="AD" clId="Web-{B9144974-04EA-F003-5C06-4D7FCD968A21}" dt="2025-05-01T13:04:42.345" v="22"/>
          <ac:spMkLst>
            <pc:docMk/>
            <pc:sldMk cId="632664055" sldId="302"/>
            <ac:spMk id="4" creationId="{0C878E86-3C51-FE51-5DBE-5004A9B60F1D}"/>
          </ac:spMkLst>
        </pc:spChg>
        <pc:spChg chg="add mod">
          <ac:chgData name="Wood, Beccy" userId="S::beccy.wood@taw.org.uk::50c9e350-d288-4b7f-ad80-e4c546a08333" providerId="AD" clId="Web-{B9144974-04EA-F003-5C06-4D7FCD968A21}" dt="2025-05-01T13:06:23.425" v="80" actId="20577"/>
          <ac:spMkLst>
            <pc:docMk/>
            <pc:sldMk cId="632664055" sldId="302"/>
            <ac:spMk id="6" creationId="{8D6F08B3-D2B1-8A0B-2CDA-C122ED4B3005}"/>
          </ac:spMkLst>
        </pc:spChg>
        <pc:spChg chg="add mod">
          <ac:chgData name="Wood, Beccy" userId="S::beccy.wood@taw.org.uk::50c9e350-d288-4b7f-ad80-e4c546a08333" providerId="AD" clId="Web-{B9144974-04EA-F003-5C06-4D7FCD968A21}" dt="2025-05-01T13:13:28.620" v="115" actId="14100"/>
          <ac:spMkLst>
            <pc:docMk/>
            <pc:sldMk cId="632664055" sldId="302"/>
            <ac:spMk id="7" creationId="{214B2DB7-5C93-DC33-FF9F-EAFE9B976832}"/>
          </ac:spMkLst>
        </pc:spChg>
        <pc:spChg chg="add mod">
          <ac:chgData name="Wood, Beccy" userId="S::beccy.wood@taw.org.uk::50c9e350-d288-4b7f-ad80-e4c546a08333" providerId="AD" clId="Web-{B9144974-04EA-F003-5C06-4D7FCD968A21}" dt="2025-05-01T13:14:33.636" v="147" actId="20577"/>
          <ac:spMkLst>
            <pc:docMk/>
            <pc:sldMk cId="632664055" sldId="302"/>
            <ac:spMk id="9" creationId="{7CA98F0A-AF05-5445-E9A2-999EEAF07677}"/>
          </ac:spMkLst>
        </pc:spChg>
        <pc:spChg chg="add mod">
          <ac:chgData name="Wood, Beccy" userId="S::beccy.wood@taw.org.uk::50c9e350-d288-4b7f-ad80-e4c546a08333" providerId="AD" clId="Web-{B9144974-04EA-F003-5C06-4D7FCD968A21}" dt="2025-05-01T13:16:40.170" v="189" actId="20577"/>
          <ac:spMkLst>
            <pc:docMk/>
            <pc:sldMk cId="632664055" sldId="302"/>
            <ac:spMk id="12" creationId="{6E2BC820-B7EB-D239-1A36-36B396CAB614}"/>
          </ac:spMkLst>
        </pc:spChg>
        <pc:spChg chg="add mod">
          <ac:chgData name="Wood, Beccy" userId="S::beccy.wood@taw.org.uk::50c9e350-d288-4b7f-ad80-e4c546a08333" providerId="AD" clId="Web-{B9144974-04EA-F003-5C06-4D7FCD968A21}" dt="2025-05-01T13:22:05.175" v="370" actId="1076"/>
          <ac:spMkLst>
            <pc:docMk/>
            <pc:sldMk cId="632664055" sldId="302"/>
            <ac:spMk id="14" creationId="{A5EC9103-2774-9D14-12CF-2D52EBE9E685}"/>
          </ac:spMkLst>
        </pc:spChg>
        <pc:spChg chg="add mod">
          <ac:chgData name="Wood, Beccy" userId="S::beccy.wood@taw.org.uk::50c9e350-d288-4b7f-ad80-e4c546a08333" providerId="AD" clId="Web-{B9144974-04EA-F003-5C06-4D7FCD968A21}" dt="2025-05-01T13:19:20.391" v="293" actId="20577"/>
          <ac:spMkLst>
            <pc:docMk/>
            <pc:sldMk cId="632664055" sldId="302"/>
            <ac:spMk id="16" creationId="{D0CAF446-B0C7-E3E0-2D24-C8B1D1C55AD3}"/>
          </ac:spMkLst>
        </pc:spChg>
        <pc:spChg chg="add mod">
          <ac:chgData name="Wood, Beccy" userId="S::beccy.wood@taw.org.uk::50c9e350-d288-4b7f-ad80-e4c546a08333" providerId="AD" clId="Web-{B9144974-04EA-F003-5C06-4D7FCD968A21}" dt="2025-05-01T13:21:23.393" v="369" actId="20577"/>
          <ac:spMkLst>
            <pc:docMk/>
            <pc:sldMk cId="632664055" sldId="302"/>
            <ac:spMk id="18" creationId="{FE4C4FDC-A6D0-32AE-6C48-9B75599B9815}"/>
          </ac:spMkLst>
        </pc:spChg>
        <pc:spChg chg="add mod">
          <ac:chgData name="Wood, Beccy" userId="S::beccy.wood@taw.org.uk::50c9e350-d288-4b7f-ad80-e4c546a08333" providerId="AD" clId="Web-{B9144974-04EA-F003-5C06-4D7FCD968A21}" dt="2025-05-01T13:23:42.208" v="409" actId="1076"/>
          <ac:spMkLst>
            <pc:docMk/>
            <pc:sldMk cId="632664055" sldId="302"/>
            <ac:spMk id="20" creationId="{DFF64930-1421-1D7D-88E5-D75CCCB4FFF9}"/>
          </ac:spMkLst>
        </pc:spChg>
        <pc:cxnChg chg="add mod">
          <ac:chgData name="Wood, Beccy" userId="S::beccy.wood@taw.org.uk::50c9e350-d288-4b7f-ad80-e4c546a08333" providerId="AD" clId="Web-{B9144974-04EA-F003-5C06-4D7FCD968A21}" dt="2025-05-01T13:05:49.252" v="31"/>
          <ac:cxnSpMkLst>
            <pc:docMk/>
            <pc:sldMk cId="632664055" sldId="302"/>
            <ac:cxnSpMk id="5" creationId="{2B9FD423-5084-828A-0385-94016AE79963}"/>
          </ac:cxnSpMkLst>
        </pc:cxnChg>
        <pc:cxnChg chg="add mod">
          <ac:chgData name="Wood, Beccy" userId="S::beccy.wood@taw.org.uk::50c9e350-d288-4b7f-ad80-e4c546a08333" providerId="AD" clId="Web-{B9144974-04EA-F003-5C06-4D7FCD968A21}" dt="2025-05-01T13:13:39.760" v="119" actId="14100"/>
          <ac:cxnSpMkLst>
            <pc:docMk/>
            <pc:sldMk cId="632664055" sldId="302"/>
            <ac:cxnSpMk id="8" creationId="{D4A4AE7C-BB44-BDA9-9C0E-D1B262D92FAA}"/>
          </ac:cxnSpMkLst>
        </pc:cxnChg>
        <pc:cxnChg chg="add mod">
          <ac:chgData name="Wood, Beccy" userId="S::beccy.wood@taw.org.uk::50c9e350-d288-4b7f-ad80-e4c546a08333" providerId="AD" clId="Web-{B9144974-04EA-F003-5C06-4D7FCD968A21}" dt="2025-05-01T13:14:48.387" v="151" actId="1076"/>
          <ac:cxnSpMkLst>
            <pc:docMk/>
            <pc:sldMk cId="632664055" sldId="302"/>
            <ac:cxnSpMk id="10" creationId="{AD3D0C01-E621-629D-D935-E1471D45AEED}"/>
          </ac:cxnSpMkLst>
        </pc:cxnChg>
        <pc:cxnChg chg="add mod">
          <ac:chgData name="Wood, Beccy" userId="S::beccy.wood@taw.org.uk::50c9e350-d288-4b7f-ad80-e4c546a08333" providerId="AD" clId="Web-{B9144974-04EA-F003-5C06-4D7FCD968A21}" dt="2025-05-01T13:15:08.121" v="155" actId="1076"/>
          <ac:cxnSpMkLst>
            <pc:docMk/>
            <pc:sldMk cId="632664055" sldId="302"/>
            <ac:cxnSpMk id="11" creationId="{EC4E02CF-B79D-BEE1-2CB7-3FDFECF1A8E3}"/>
          </ac:cxnSpMkLst>
        </pc:cxnChg>
        <pc:cxnChg chg="add mod">
          <ac:chgData name="Wood, Beccy" userId="S::beccy.wood@taw.org.uk::50c9e350-d288-4b7f-ad80-e4c546a08333" providerId="AD" clId="Web-{B9144974-04EA-F003-5C06-4D7FCD968A21}" dt="2025-05-01T13:19:29.907" v="296" actId="14100"/>
          <ac:cxnSpMkLst>
            <pc:docMk/>
            <pc:sldMk cId="632664055" sldId="302"/>
            <ac:cxnSpMk id="13" creationId="{0D536532-98E2-C84D-507D-E17A3E914238}"/>
          </ac:cxnSpMkLst>
        </pc:cxnChg>
        <pc:cxnChg chg="add mod">
          <ac:chgData name="Wood, Beccy" userId="S::beccy.wood@taw.org.uk::50c9e350-d288-4b7f-ad80-e4c546a08333" providerId="AD" clId="Web-{B9144974-04EA-F003-5C06-4D7FCD968A21}" dt="2025-05-01T13:18:45.984" v="241" actId="14100"/>
          <ac:cxnSpMkLst>
            <pc:docMk/>
            <pc:sldMk cId="632664055" sldId="302"/>
            <ac:cxnSpMk id="15" creationId="{2062CB89-C77B-CBA7-9C1B-5B07B897FA2B}"/>
          </ac:cxnSpMkLst>
        </pc:cxnChg>
        <pc:cxnChg chg="add mod">
          <ac:chgData name="Wood, Beccy" userId="S::beccy.wood@taw.org.uk::50c9e350-d288-4b7f-ad80-e4c546a08333" providerId="AD" clId="Web-{B9144974-04EA-F003-5C06-4D7FCD968A21}" dt="2025-05-01T13:20:11.908" v="300" actId="1076"/>
          <ac:cxnSpMkLst>
            <pc:docMk/>
            <pc:sldMk cId="632664055" sldId="302"/>
            <ac:cxnSpMk id="17" creationId="{3A565937-0BBF-40E7-A93C-C360717418E6}"/>
          </ac:cxnSpMkLst>
        </pc:cxnChg>
        <pc:cxnChg chg="add mod">
          <ac:chgData name="Wood, Beccy" userId="S::beccy.wood@taw.org.uk::50c9e350-d288-4b7f-ad80-e4c546a08333" providerId="AD" clId="Web-{B9144974-04EA-F003-5C06-4D7FCD968A21}" dt="2025-05-01T13:22:29.160" v="375" actId="14100"/>
          <ac:cxnSpMkLst>
            <pc:docMk/>
            <pc:sldMk cId="632664055" sldId="302"/>
            <ac:cxnSpMk id="19" creationId="{B2E81AEA-C56F-0AE9-AC09-FB0A0D7BD30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7f26ce721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7f26ce721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>
          <a:extLst>
            <a:ext uri="{FF2B5EF4-FFF2-40B4-BE49-F238E27FC236}">
              <a16:creationId xmlns:a16="http://schemas.microsoft.com/office/drawing/2014/main" id="{77CBABD8-637D-64CC-3AD5-60F4462F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79955a40ae_0_847:notes">
            <a:extLst>
              <a:ext uri="{FF2B5EF4-FFF2-40B4-BE49-F238E27FC236}">
                <a16:creationId xmlns:a16="http://schemas.microsoft.com/office/drawing/2014/main" id="{7685AD8B-265A-CEC0-50B1-97DECC7A33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279955a40ae_0_847:notes">
            <a:extLst>
              <a:ext uri="{FF2B5EF4-FFF2-40B4-BE49-F238E27FC236}">
                <a16:creationId xmlns:a16="http://schemas.microsoft.com/office/drawing/2014/main" id="{1A180E9F-1586-0BED-9EA8-2D64D0CFD1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02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7f26ce721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7f26ce721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79955a40ae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279955a40ae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0 Title slide - Science" userDrawn="1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2627784" y="-263"/>
            <a:ext cx="6516216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2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7B0EFD-6400-C443-5B9A-069040474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59247" y="3323078"/>
            <a:ext cx="1820422" cy="182042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1804F3-CE14-F833-C9B3-0E9CB0CC5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62"/>
            <a:ext cx="2484438" cy="461700"/>
          </a:xfrm>
        </p:spPr>
        <p:txBody>
          <a:bodyPr anchor="ctr"/>
          <a:lstStyle>
            <a:lvl1pPr marL="8890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GB" dirty="0"/>
              <a:t>Click to enter date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F4C76A-89C1-58C3-9D71-D434D45ABF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1" y="627063"/>
            <a:ext cx="7128346" cy="461962"/>
          </a:xfrm>
        </p:spPr>
        <p:txBody>
          <a:bodyPr/>
          <a:lstStyle>
            <a:lvl1pPr marL="8890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Click to enter Learning Objective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28E08B-1248-8516-35BA-5BC0DE4AB1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51" y="1203325"/>
            <a:ext cx="7128346" cy="388870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 dirty="0"/>
              <a:t>Flashback: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FC6CED-D41A-739F-1DDA-896B6BD126BF}"/>
              </a:ext>
            </a:extLst>
          </p:cNvPr>
          <p:cNvSpPr/>
          <p:nvPr userDrawn="1"/>
        </p:nvSpPr>
        <p:spPr>
          <a:xfrm flipH="1">
            <a:off x="7312433" y="627063"/>
            <a:ext cx="1749257" cy="2663824"/>
          </a:xfrm>
          <a:prstGeom prst="rect">
            <a:avLst/>
          </a:prstGeom>
          <a:solidFill>
            <a:srgbClr val="DBEFD4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348B04-6BC0-FE9D-6E95-4C5D0ED02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312432" y="662781"/>
            <a:ext cx="1749257" cy="2628106"/>
          </a:xfrm>
        </p:spPr>
        <p:txBody>
          <a:bodyPr numCol="1" anchor="t"/>
          <a:lstStyle>
            <a:lvl1pPr marL="260350" indent="-17145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enter keywords</a:t>
            </a:r>
          </a:p>
        </p:txBody>
      </p:sp>
    </p:spTree>
  </p:cSld>
  <p:clrMapOvr>
    <a:masterClrMapping/>
  </p:clrMapOvr>
  <p:transition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3 Lesson outline (3)">
  <p:cSld name="SUCCESS CRITERIA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429" b="4438"/>
          <a:stretch>
            <a:fillRect/>
          </a:stretch>
        </p:blipFill>
        <p:spPr>
          <a:xfrm>
            <a:off x="863550" y="3642223"/>
            <a:ext cx="7439125" cy="5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678" b="3669"/>
          <a:stretch>
            <a:fillRect/>
          </a:stretch>
        </p:blipFill>
        <p:spPr>
          <a:xfrm>
            <a:off x="863550" y="2704186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678" b="3669"/>
          <a:stretch>
            <a:fillRect/>
          </a:stretch>
        </p:blipFill>
        <p:spPr>
          <a:xfrm>
            <a:off x="863550" y="1678325"/>
            <a:ext cx="7439126" cy="572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0"/>
          <p:cNvCxnSpPr>
            <a:endCxn id="176" idx="2"/>
          </p:cNvCxnSpPr>
          <p:nvPr/>
        </p:nvCxnSpPr>
        <p:spPr>
          <a:xfrm flipH="1">
            <a:off x="647802" y="1841898"/>
            <a:ext cx="0" cy="23664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20"/>
          <p:cNvPicPr preferRelativeResize="0"/>
          <p:nvPr/>
        </p:nvPicPr>
        <p:blipFill>
          <a:blip r:embed="rId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079" y="363622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482" y="1682508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224600" y="178702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2"/>
          </p:nvPr>
        </p:nvSpPr>
        <p:spPr>
          <a:xfrm>
            <a:off x="1224000" y="283077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title" idx="3"/>
          </p:nvPr>
        </p:nvSpPr>
        <p:spPr>
          <a:xfrm>
            <a:off x="1224000" y="3758277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7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340" y="2703416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8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Success Criteria</a:t>
            </a:r>
            <a:endParaRPr sz="2000"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" name="Google Shape;185;p20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6 Summary 1" preserve="1">
  <p:cSld name="STARTER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8"/>
          <p:cNvSpPr/>
          <p:nvPr/>
        </p:nvSpPr>
        <p:spPr>
          <a:xfrm>
            <a:off x="0" y="0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18" name="Google Shape;718;p58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58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58"/>
          <p:cNvSpPr txBox="1">
            <a:spLocks noGrp="1"/>
          </p:cNvSpPr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0" name="Google Shape;720;p58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Starter</a:t>
            </a:r>
            <a:endParaRPr sz="2000"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1" name="Google Shape;721;p58"/>
          <p:cNvSpPr txBox="1">
            <a:spLocks noGrp="1"/>
          </p:cNvSpPr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9709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">
  <p:cSld name="LESS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;p20">
            <a:extLst>
              <a:ext uri="{FF2B5EF4-FFF2-40B4-BE49-F238E27FC236}">
                <a16:creationId xmlns:a16="http://schemas.microsoft.com/office/drawing/2014/main" id="{491D2F01-89D5-822F-6CC9-184CFBF7F7ED}"/>
              </a:ext>
            </a:extLst>
          </p:cNvPr>
          <p:cNvSpPr/>
          <p:nvPr userDrawn="1"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3" name="Google Shape;183;p20">
            <a:extLst>
              <a:ext uri="{FF2B5EF4-FFF2-40B4-BE49-F238E27FC236}">
                <a16:creationId xmlns:a16="http://schemas.microsoft.com/office/drawing/2014/main" id="{7DFF7F29-EDC7-E0AD-3119-C5DEDC08F09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+mn-lt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tx1"/>
                </a:solidFill>
                <a:latin typeface="+mj-lt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1 I do We do - purple">
  <p:cSld name="LESSON 2 COLUMN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;p20">
            <a:extLst>
              <a:ext uri="{FF2B5EF4-FFF2-40B4-BE49-F238E27FC236}">
                <a16:creationId xmlns:a16="http://schemas.microsoft.com/office/drawing/2014/main" id="{85FDE174-905C-4A5B-2DEE-184AAEDEE458}"/>
              </a:ext>
            </a:extLst>
          </p:cNvPr>
          <p:cNvSpPr/>
          <p:nvPr userDrawn="1"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3" name="Google Shape;183;p20">
            <a:extLst>
              <a:ext uri="{FF2B5EF4-FFF2-40B4-BE49-F238E27FC236}">
                <a16:creationId xmlns:a16="http://schemas.microsoft.com/office/drawing/2014/main" id="{32C3C40B-9474-1065-477D-C51A2D3B275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6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>
                <a:latin typeface="+mn-lt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41" name="Google Shape;241;p26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>
                <a:latin typeface="+mn-lt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4505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tx1"/>
                </a:solidFill>
                <a:latin typeface="+mj-lt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2 CfU true/false justify - purple">
  <p:cSld name="LESSON TRUE OR FALS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;p20">
            <a:extLst>
              <a:ext uri="{FF2B5EF4-FFF2-40B4-BE49-F238E27FC236}">
                <a16:creationId xmlns:a16="http://schemas.microsoft.com/office/drawing/2014/main" id="{6E28682D-E8FE-B24B-6D99-63CB461C11BF}"/>
              </a:ext>
            </a:extLst>
          </p:cNvPr>
          <p:cNvSpPr/>
          <p:nvPr userDrawn="1"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Google Shape;183;p20">
            <a:extLst>
              <a:ext uri="{FF2B5EF4-FFF2-40B4-BE49-F238E27FC236}">
                <a16:creationId xmlns:a16="http://schemas.microsoft.com/office/drawing/2014/main" id="{C8D2B878-C8C4-58CA-5E30-90B2E06E9F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tx1"/>
                </a:solidFill>
                <a:latin typeface="+mn-lt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tx1"/>
              </a:solidFill>
              <a:latin typeface="+mn-lt"/>
              <a:ea typeface="Lexend"/>
              <a:cs typeface="Lexend"/>
              <a:sym typeface="Lexend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tx1"/>
                </a:solidFill>
                <a:latin typeface="+mn-lt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tx1"/>
              </a:solidFill>
              <a:latin typeface="+mn-lt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tx1"/>
                </a:solidFill>
                <a:latin typeface="+mn-lt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tx1"/>
              </a:solidFill>
              <a:latin typeface="+mn-lt"/>
              <a:ea typeface="Lexend"/>
              <a:cs typeface="Lexend"/>
              <a:sym typeface="Lexend"/>
            </a:endParaRPr>
          </a:p>
        </p:txBody>
      </p:sp>
      <p:sp>
        <p:nvSpPr>
          <p:cNvPr id="296" name="Google Shape;296;p30"/>
          <p:cNvSpPr txBox="1">
            <a:spLocks noGrp="1"/>
          </p:cNvSpPr>
          <p:nvPr>
            <p:ph type="subTitle" idx="1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solidFill>
                  <a:schemeClr val="tx1"/>
                </a:solidFill>
                <a:latin typeface="+mn-lt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subTitle" idx="2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solidFill>
                  <a:schemeClr val="tx1"/>
                </a:solidFill>
                <a:latin typeface="+mn-lt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tx1"/>
                </a:solidFill>
                <a:latin typeface="+mn-lt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tx1"/>
                </a:solidFill>
                <a:latin typeface="+mn-lt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tx1"/>
              </a:solidFill>
              <a:latin typeface="+mn-lt"/>
              <a:ea typeface="ABeeZee"/>
              <a:cs typeface="ABeeZee"/>
              <a:sym typeface="ABeeZee"/>
            </a:endParaRPr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solidFill>
                  <a:schemeClr val="tx1"/>
                </a:solidFill>
                <a:latin typeface="+mn-lt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Lexend"/>
              <a:cs typeface="Lexend"/>
              <a:sym typeface="Lexend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Lexend"/>
                <a:cs typeface="Lexend"/>
                <a:sym typeface="Lexend"/>
              </a:rPr>
              <a:t>F</a:t>
            </a:r>
            <a:endParaRPr sz="18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Lexend"/>
              <a:cs typeface="Lexend"/>
              <a:sym typeface="Lexend"/>
            </a:endParaRPr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tx1"/>
                </a:solidFill>
                <a:latin typeface="+mj-lt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305" name="Google Shape;305;p30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06" name="Google Shape;30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ea typeface="Lexend"/>
                  <a:cs typeface="Lexend"/>
                  <a:sym typeface="Lexend"/>
                </a:rPr>
                <a:t>a</a:t>
              </a:r>
              <a:endPara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09" name="Google Shape;309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6 Summary 1">
  <p:cSld name="PLENARY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8"/>
          <p:cNvSpPr/>
          <p:nvPr/>
        </p:nvSpPr>
        <p:spPr>
          <a:xfrm>
            <a:off x="0" y="0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18" name="Google Shape;718;p58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58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58"/>
          <p:cNvSpPr txBox="1">
            <a:spLocks noGrp="1"/>
          </p:cNvSpPr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0" name="Google Shape;720;p58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Plenary</a:t>
            </a:r>
            <a:endParaRPr sz="2000"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1" name="Google Shape;721;p58"/>
          <p:cNvSpPr txBox="1">
            <a:spLocks noGrp="1"/>
          </p:cNvSpPr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72000">
              <a:schemeClr val="accent1">
                <a:lumMod val="20000"/>
                <a:lumOff val="80000"/>
              </a:schemeClr>
            </a:gs>
            <a:gs pos="26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None/>
              <a:defRPr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9000" y="523400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Char char="●"/>
              <a:defRPr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195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Lexend"/>
              <a:buChar char="–"/>
              <a:defRPr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exend"/>
              <a:buChar char="–"/>
              <a:defRPr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4925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900"/>
              <a:buFont typeface="Lexend"/>
              <a:buChar char="–"/>
              <a:defRPr sz="1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Kalam"/>
              <a:buChar char="–"/>
              <a:defRPr sz="1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349EC-15CF-FE58-9A0D-EF964DD63F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8588474" y="4587974"/>
            <a:ext cx="555526" cy="55552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6" r:id="rId2"/>
    <p:sldLayoutId id="2147483705" r:id="rId3"/>
    <p:sldLayoutId id="2147483668" r:id="rId4"/>
    <p:sldLayoutId id="2147483672" r:id="rId5"/>
    <p:sldLayoutId id="2147483676" r:id="rId6"/>
    <p:sldLayoutId id="2147483704" r:id="rId7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chemeClr val="dk2"/>
          </p15:clr>
        </p15:guide>
        <p15:guide id="2" pos="1819">
          <p15:clr>
            <a:srgbClr val="0000FF"/>
          </p15:clr>
        </p15:guide>
        <p15:guide id="3" orient="horz" pos="340">
          <p15:clr>
            <a:srgbClr val="222222"/>
          </p15:clr>
        </p15:guide>
        <p15:guide id="4" pos="2123">
          <p15:clr>
            <a:srgbClr val="0000FF"/>
          </p15:clr>
        </p15:guide>
        <p15:guide id="5" pos="2880">
          <p15:clr>
            <a:srgbClr val="EA4335"/>
          </p15:clr>
        </p15:guide>
        <p15:guide id="6" pos="3637">
          <p15:clr>
            <a:srgbClr val="0000FF"/>
          </p15:clr>
        </p15:guide>
        <p15:guide id="7" pos="3941">
          <p15:clr>
            <a:srgbClr val="0000FF"/>
          </p15:clr>
        </p15:guide>
        <p15:guide id="8" pos="5556">
          <p15:clr>
            <a:srgbClr val="222222"/>
          </p15:clr>
        </p15:guide>
        <p15:guide id="9" pos="1061">
          <p15:clr>
            <a:srgbClr val="9AA0A6"/>
          </p15:clr>
        </p15:guide>
        <p15:guide id="10" pos="4699">
          <p15:clr>
            <a:srgbClr val="9AA0A6"/>
          </p15:clr>
        </p15:guide>
        <p15:guide id="11" orient="horz" pos="680">
          <p15:clr>
            <a:srgbClr val="B7B7B7"/>
          </p15:clr>
        </p15:guide>
        <p15:guide id="12" orient="horz" pos="1020">
          <p15:clr>
            <a:srgbClr val="B7B7B7"/>
          </p15:clr>
        </p15:guide>
        <p15:guide id="13" orient="horz" pos="1361">
          <p15:clr>
            <a:srgbClr val="B7B7B7"/>
          </p15:clr>
        </p15:guide>
        <p15:guide id="14" orient="horz" pos="1701">
          <p15:clr>
            <a:srgbClr val="B7B7B7"/>
          </p15:clr>
        </p15:guide>
        <p15:guide id="15" orient="horz" pos="2041">
          <p15:clr>
            <a:srgbClr val="B7B7B7"/>
          </p15:clr>
        </p15:guide>
        <p15:guide id="16" orient="horz" pos="2381">
          <p15:clr>
            <a:srgbClr val="B7B7B7"/>
          </p15:clr>
        </p15:guide>
        <p15:guide id="17" orient="horz" pos="3036">
          <p15:clr>
            <a:srgbClr val="000000"/>
          </p15:clr>
        </p15:guide>
        <p15:guide id="18" pos="2721">
          <p15:clr>
            <a:schemeClr val="dk1"/>
          </p15:clr>
        </p15:guide>
        <p15:guide id="19" pos="3039">
          <p15:clr>
            <a:schemeClr val="dk1"/>
          </p15:clr>
        </p15:guide>
        <p15:guide id="20" orient="horz" pos="510">
          <p15:clr>
            <a:srgbClr val="B7B7B7"/>
          </p15:clr>
        </p15:guide>
        <p15:guide id="21" orient="horz" pos="1620">
          <p15:clr>
            <a:srgbClr val="EA4335"/>
          </p15:clr>
        </p15:guide>
        <p15:guide id="22" orient="horz" pos="2721">
          <p15:clr>
            <a:srgbClr val="B7B7B7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RqO30caJR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D0194-694B-E117-B6AA-E10269F2A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29/04/2025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EBDB1-C4D1-532E-AAB5-DE962D0125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951" y="1707654"/>
            <a:ext cx="7128346" cy="3384376"/>
          </a:xfrm>
        </p:spPr>
        <p:txBody>
          <a:bodyPr/>
          <a:lstStyle/>
          <a:p>
            <a:pPr marL="88900" indent="0">
              <a:buNone/>
            </a:pPr>
            <a:r>
              <a:rPr lang="en-GB" dirty="0"/>
              <a:t>FLASHBACK </a:t>
            </a:r>
          </a:p>
          <a:p>
            <a:r>
              <a:rPr lang="en-GB" dirty="0"/>
              <a:t>What does ‘Adaptive Teaching’ mean?</a:t>
            </a:r>
          </a:p>
          <a:p>
            <a:r>
              <a:rPr lang="en-GB" dirty="0"/>
              <a:t>Name an adaptive teaching technique</a:t>
            </a:r>
          </a:p>
          <a:p>
            <a:r>
              <a:rPr lang="en-GB" dirty="0"/>
              <a:t>Identify a difference between ‘Differentiation’ and ‘Adaptive Teaching’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5D111D-94C8-484A-8F60-1C35852B9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Adaptive</a:t>
            </a:r>
          </a:p>
          <a:p>
            <a:r>
              <a:rPr lang="en-GB" dirty="0"/>
              <a:t>Focussed </a:t>
            </a:r>
          </a:p>
          <a:p>
            <a:r>
              <a:rPr lang="en-GB" dirty="0"/>
              <a:t>Emergent </a:t>
            </a:r>
          </a:p>
          <a:p>
            <a:r>
              <a:rPr lang="en-GB" dirty="0"/>
              <a:t>Scaffolding</a:t>
            </a:r>
          </a:p>
          <a:p>
            <a:r>
              <a:rPr lang="en-GB" dirty="0"/>
              <a:t>Starting points</a:t>
            </a:r>
          </a:p>
          <a:p>
            <a:r>
              <a:rPr lang="en-GB" dirty="0"/>
              <a:t>Prior Knowledge</a:t>
            </a:r>
          </a:p>
          <a:p>
            <a:r>
              <a:rPr lang="en-GB" dirty="0"/>
              <a:t>Responsive</a:t>
            </a:r>
          </a:p>
          <a:p>
            <a:r>
              <a:rPr lang="en-GB" dirty="0"/>
              <a:t>Anticipate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A52AB17-9050-1C88-40BF-53A34CBCB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Staff Meeting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23F566F-5FB6-899A-921B-8778ED4DDE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LO: To understand the importance of Adaptive Teaching and use this within our universal offer of teaching.</a:t>
            </a:r>
          </a:p>
        </p:txBody>
      </p:sp>
    </p:spTree>
    <p:extLst>
      <p:ext uri="{BB962C8B-B14F-4D97-AF65-F5344CB8AC3E}">
        <p14:creationId xmlns:p14="http://schemas.microsoft.com/office/powerpoint/2010/main" val="20618207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29BD92-2395-70A8-C908-46947E7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Adaptive Teaching?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CEADC-4CAE-0197-7E77-0B69FE1DA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What is Adaptive Teaching?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Adaptive teaching is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a dynamic, evidence-based approach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where teachers: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Adjust their teaching strategies, resources, and support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based on real-time pupil needs.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Use formative assessment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to guide lesson pacing and content.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Ensure that learning remains accessible and appropriately challenging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for every pupil.</a:t>
            </a:r>
            <a:endParaRPr lang="en-GB" dirty="0"/>
          </a:p>
          <a:p>
            <a:r>
              <a:rPr lang="en-GB" dirty="0"/>
              <a:t>Defined by EEF and Ofsted as a responsive approach to teaching</a:t>
            </a:r>
          </a:p>
          <a:p>
            <a:r>
              <a:rPr lang="en-GB" dirty="0"/>
              <a:t>Aims to meet the needs of all pupils without creating separate lesson plans</a:t>
            </a:r>
          </a:p>
          <a:p>
            <a:pPr marL="88900" indent="0">
              <a:buNone/>
            </a:pPr>
            <a:endParaRPr lang="en-GB" dirty="0"/>
          </a:p>
          <a:p>
            <a:pPr marL="88900" indent="0">
              <a:buNone/>
            </a:pPr>
            <a:endParaRPr lang="en-GB" dirty="0"/>
          </a:p>
          <a:p>
            <a:endParaRPr lang="en-GB" dirty="0"/>
          </a:p>
          <a:p>
            <a:pPr marL="88900" indent="0"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F77936-8913-B515-3C7B-99B549FF9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The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Department for Education’s SEND Code of Practice (2015)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highlights that schools have a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responsibility to deliver high-quality teaching that is differentiated and personalised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. Adaptive teaching aligns with this requirement, benefiting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not only pupils with SEND but all learners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52212-971D-A936-3746-A780D0FB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512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E498BA-B402-DE89-3817-24DF043EA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 algn="l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The Benefits of Adaptive Teaching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Adaptive teaching supports pupils by: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Increasing engagement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– When lessons are pitched at the right level, pupils are more motivated.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Supporting individual learning paces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– High-achievers can be challenged, while struggling learners get extra scaffolding.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Building confidence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– Pupils feel supported and develop greater self-belief.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Closing attainment gaps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– Helps reduce disparities in progress by ensuring every pupil has access to learning.</a:t>
            </a:r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F3760-2B28-27BA-8722-E63A030F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805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2C027-ECA7-FFE0-F42F-909CD9AB0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 algn="l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Adaptive Teaching and Inclusion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Inclusion is at the heart of adaptive teaching. Under the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Equality Act (2010)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, schools are required to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make reasonable adjustments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to ensure pupils with protected characteristics are not disadvantaged. Adaptive teaching is a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powerful way to achieve this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.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The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Inclusive School Framework (2021)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recognises adaptive teaching as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essential for creating an inclusive learning environment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. By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differentiating resources, varying instruction, and modifying tasks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, teachers can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ensure that all pupils, not just those with SEND, receive the support they need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.</a:t>
            </a:r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F8A1F-8CCF-E2DB-7979-FEFB0D58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32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643605-D179-FF3F-7D5C-446B3DD4C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 algn="l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How to Implement Adaptive Teaching in Schools</a:t>
            </a: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1. Know Your Pupils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Engage in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conversations with pupils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about how they learn best.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Use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formative assessment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to identify gaps, strengths, and learning needs.</a:t>
            </a: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2. Use Formative Assessment to Guide Teaching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Monitor pupils in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real-time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to adjust teaching strategies.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Be prepared to </a:t>
            </a:r>
            <a:r>
              <a:rPr lang="en-GB" b="1" i="0" dirty="0">
                <a:solidFill>
                  <a:srgbClr val="000000"/>
                </a:solidFill>
                <a:effectLst/>
                <a:latin typeface="Ibmplexsans"/>
              </a:rPr>
              <a:t>offer additional support, extend learning, or revisit concepts</a:t>
            </a:r>
            <a:r>
              <a:rPr lang="en-GB" b="0" i="0" dirty="0">
                <a:solidFill>
                  <a:srgbClr val="000000"/>
                </a:solidFill>
                <a:effectLst/>
                <a:latin typeface="Ibmplexsans"/>
              </a:rPr>
              <a:t> based on responses.</a:t>
            </a:r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C6030D-B30D-1AE8-EE90-0E7C6331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025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069A19-D61F-2073-B0F1-CE9D12AD3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457200">
              <a:buAutoNum type="arabicPeriod"/>
            </a:pPr>
            <a:r>
              <a:rPr lang="en-GB" dirty="0"/>
              <a:t>Anticipate the barriers</a:t>
            </a:r>
          </a:p>
          <a:p>
            <a:pPr marL="546100" indent="-457200">
              <a:buAutoNum type="arabicPeriod"/>
            </a:pPr>
            <a:r>
              <a:rPr lang="en-GB" dirty="0"/>
              <a:t>Address barriers through planning </a:t>
            </a:r>
          </a:p>
          <a:p>
            <a:pPr marL="546100" indent="-457200">
              <a:buAutoNum type="arabicPeriod"/>
            </a:pPr>
            <a:r>
              <a:rPr lang="en-GB" dirty="0"/>
              <a:t>Adapt your lesson ‘in the moment’, not necessarily the resource. </a:t>
            </a:r>
          </a:p>
          <a:p>
            <a:pPr marL="546100" indent="-457200">
              <a:buAutoNum type="arabicPeriod"/>
            </a:pPr>
            <a:r>
              <a:rPr lang="en-GB" dirty="0"/>
              <a:t>Assess (in the moment – formative assessment)</a:t>
            </a:r>
          </a:p>
          <a:p>
            <a:pPr marL="546100" indent="-457200">
              <a:buAutoNum type="arabicPeriod"/>
            </a:pPr>
            <a:endParaRPr lang="en-GB" dirty="0"/>
          </a:p>
          <a:p>
            <a:pPr marL="8890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5C87A-203C-CA80-713C-409A808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 A’s</a:t>
            </a:r>
          </a:p>
        </p:txBody>
      </p:sp>
    </p:spTree>
    <p:extLst>
      <p:ext uri="{BB962C8B-B14F-4D97-AF65-F5344CB8AC3E}">
        <p14:creationId xmlns:p14="http://schemas.microsoft.com/office/powerpoint/2010/main" val="22561419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1EF668-6217-67C0-B300-759AB83D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Sentence starers, writing frames </a:t>
            </a:r>
          </a:p>
          <a:p>
            <a:r>
              <a:rPr lang="en-GB" dirty="0"/>
              <a:t>Worked examples, model answers</a:t>
            </a:r>
          </a:p>
          <a:p>
            <a:r>
              <a:rPr lang="en-GB" dirty="0"/>
              <a:t>Tiered questioning, visual prompts</a:t>
            </a:r>
          </a:p>
          <a:p>
            <a:r>
              <a:rPr lang="en-GB" dirty="0"/>
              <a:t>Vocabulary list, glossaries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6DA18-A385-80F8-9610-9AA849D8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adaptations </a:t>
            </a:r>
          </a:p>
        </p:txBody>
      </p:sp>
    </p:spTree>
    <p:extLst>
      <p:ext uri="{BB962C8B-B14F-4D97-AF65-F5344CB8AC3E}">
        <p14:creationId xmlns:p14="http://schemas.microsoft.com/office/powerpoint/2010/main" val="14895540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6A4BC9-4C89-1276-0A78-6C0D8DC3B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Over-complicating adaptations</a:t>
            </a:r>
          </a:p>
          <a:p>
            <a:r>
              <a:rPr lang="en-GB" dirty="0"/>
              <a:t>Lowering expectations</a:t>
            </a:r>
          </a:p>
          <a:p>
            <a:r>
              <a:rPr lang="en-GB" dirty="0"/>
              <a:t>Excessive workload</a:t>
            </a:r>
          </a:p>
          <a:p>
            <a:r>
              <a:rPr lang="en-GB" dirty="0"/>
              <a:t>Confusing differentiation with adaptation</a:t>
            </a:r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F1816E-06AC-4374-3920-425D4F7C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Pitfalls</a:t>
            </a:r>
          </a:p>
        </p:txBody>
      </p:sp>
    </p:spTree>
    <p:extLst>
      <p:ext uri="{BB962C8B-B14F-4D97-AF65-F5344CB8AC3E}">
        <p14:creationId xmlns:p14="http://schemas.microsoft.com/office/powerpoint/2010/main" val="25677833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3CC36F-77B6-02E2-FA9D-7701F3178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/>
              <a:t>In groups:</a:t>
            </a:r>
          </a:p>
          <a:p>
            <a:r>
              <a:rPr lang="en-GB" dirty="0"/>
              <a:t>Review pupil workbook samples</a:t>
            </a:r>
          </a:p>
          <a:p>
            <a:r>
              <a:rPr lang="en-GB" dirty="0"/>
              <a:t>Identify visible adaptations (scaffolds, prompts, layout)</a:t>
            </a:r>
          </a:p>
          <a:p>
            <a:r>
              <a:rPr lang="en-GB" dirty="0"/>
              <a:t>Consider: What’s working? What’s missing?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Debrief</a:t>
            </a:r>
          </a:p>
          <a:p>
            <a:pPr marL="88900" indent="0">
              <a:buNone/>
            </a:pPr>
            <a:r>
              <a:rPr lang="en-GB" dirty="0"/>
              <a:t>- Were adaptations matched to pupil needs?</a:t>
            </a:r>
          </a:p>
          <a:p>
            <a:pPr marL="88900" indent="0">
              <a:buNone/>
            </a:pPr>
            <a:r>
              <a:rPr lang="en-GB" dirty="0"/>
              <a:t>- Were they effective?</a:t>
            </a:r>
          </a:p>
          <a:p>
            <a:pPr marL="88900" indent="0">
              <a:buNone/>
            </a:pPr>
            <a:r>
              <a:rPr lang="en-GB" dirty="0"/>
              <a:t>- How could they be improved?</a:t>
            </a:r>
          </a:p>
          <a:p>
            <a:pPr marL="88900" indent="0">
              <a:buNone/>
            </a:pPr>
            <a:endParaRPr lang="en-GB" dirty="0"/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9DDF73-5680-C3A4-A438-F53A73AB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 the adaptation</a:t>
            </a:r>
          </a:p>
        </p:txBody>
      </p:sp>
    </p:spTree>
    <p:extLst>
      <p:ext uri="{BB962C8B-B14F-4D97-AF65-F5344CB8AC3E}">
        <p14:creationId xmlns:p14="http://schemas.microsoft.com/office/powerpoint/2010/main" val="18170467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3F132-EC6B-2B8D-584C-48A553441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Adaptation is proactive and responsive</a:t>
            </a:r>
          </a:p>
          <a:p>
            <a:r>
              <a:rPr lang="en-GB" dirty="0"/>
              <a:t>Use formative data (and summative) to inform adjustments </a:t>
            </a:r>
          </a:p>
          <a:p>
            <a:r>
              <a:rPr lang="en-GB" dirty="0"/>
              <a:t>Focus on access, not simplification</a:t>
            </a:r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535955-0049-9579-6A05-82232CED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50" y="1748300"/>
            <a:ext cx="450575" cy="4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E98AC5-7735-863D-05CD-2DC60D1B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646752"/>
            <a:ext cx="6850800" cy="3693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 can identify the core principles of adaptive teaching and explain their relevance to inclusive education,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C11392-A22A-E1BE-EFF2-EE596DB1467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43608" y="2657776"/>
            <a:ext cx="6850800" cy="3693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 can analyse student data to inform instructional decisions and identify varying learning needs.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D2BBBE-71E0-D307-75FC-79F2A31486BB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034733" y="3637642"/>
            <a:ext cx="6850800" cy="3693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 can demonstrate the ability to implement adaptive techniques (e.g. Scaffolding, flexible grouping, tiered tasks) during instructional planning or classroom situations.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F68FB1-E620-2A78-0C29-FD1313F3F2E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24000" y="657600"/>
            <a:ext cx="8496472" cy="615600"/>
          </a:xfrm>
        </p:spPr>
        <p:txBody>
          <a:bodyPr/>
          <a:lstStyle/>
          <a:p>
            <a:r>
              <a:rPr lang="en-GB" dirty="0"/>
              <a:t>LO: To understand and apply the principles of adaptive teaching to effectively differentiate instruction and meet the diverse needs of all learners in my lessons.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FD416D-E600-4701-BC70-1B2ABE244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/>
              <a:t>What do you find difficult? </a:t>
            </a:r>
          </a:p>
          <a:p>
            <a:pPr marL="88900" indent="0">
              <a:buNone/>
            </a:pPr>
            <a:endParaRPr lang="en-GB" dirty="0"/>
          </a:p>
          <a:p>
            <a:pPr marL="88900" indent="0">
              <a:buNone/>
            </a:pPr>
            <a:endParaRPr lang="en-GB" dirty="0"/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1FC56-56FA-3208-DFDE-DBE4E6EC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your special need?</a:t>
            </a:r>
          </a:p>
        </p:txBody>
      </p:sp>
      <p:pic>
        <p:nvPicPr>
          <p:cNvPr id="1028" name="Picture 4" descr="Driving Etiquette: Important Road ...">
            <a:extLst>
              <a:ext uri="{FF2B5EF4-FFF2-40B4-BE49-F238E27FC236}">
                <a16:creationId xmlns:a16="http://schemas.microsoft.com/office/drawing/2014/main" id="{E649CBA9-A72B-283C-35A3-8EF3466C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25" y="13700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- Telford Aqua Swimming Club %">
            <a:extLst>
              <a:ext uri="{FF2B5EF4-FFF2-40B4-BE49-F238E27FC236}">
                <a16:creationId xmlns:a16="http://schemas.microsoft.com/office/drawing/2014/main" id="{3671107F-3361-4C31-B5FF-B8603862B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3830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to eat before cycling | Good Food">
            <a:extLst>
              <a:ext uri="{FF2B5EF4-FFF2-40B4-BE49-F238E27FC236}">
                <a16:creationId xmlns:a16="http://schemas.microsoft.com/office/drawing/2014/main" id="{4740408A-E31D-963E-7A00-F0885891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" y="1569620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8 Ways to Manage Public Speaking">
            <a:extLst>
              <a:ext uri="{FF2B5EF4-FFF2-40B4-BE49-F238E27FC236}">
                <a16:creationId xmlns:a16="http://schemas.microsoft.com/office/drawing/2014/main" id="{A6A48688-3763-B05D-3358-2C215A84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8" y="32429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0 Types of English Riding Explained ...">
            <a:extLst>
              <a:ext uri="{FF2B5EF4-FFF2-40B4-BE49-F238E27FC236}">
                <a16:creationId xmlns:a16="http://schemas.microsoft.com/office/drawing/2014/main" id="{526EB87B-52E4-8199-EB3F-21A30758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5339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701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4B848-539E-BE2C-7C62-6D8516B32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/>
              <a:t>So… What do our pupils find difficult? </a:t>
            </a:r>
          </a:p>
          <a:p>
            <a:pPr marL="88900" indent="0">
              <a:buNone/>
            </a:pPr>
            <a:endParaRPr lang="en-GB" dirty="0"/>
          </a:p>
          <a:p>
            <a:pPr marL="88900" indent="0">
              <a:buNone/>
            </a:pPr>
            <a:r>
              <a:rPr lang="en-GB" dirty="0"/>
              <a:t>SEMH</a:t>
            </a:r>
          </a:p>
          <a:p>
            <a:pPr marL="88900" indent="0">
              <a:buNone/>
            </a:pPr>
            <a:r>
              <a:rPr lang="en-GB" dirty="0"/>
              <a:t>Cognition and Learning </a:t>
            </a:r>
          </a:p>
          <a:p>
            <a:pPr marL="88900" indent="0">
              <a:buNone/>
            </a:pPr>
            <a:r>
              <a:rPr lang="en-GB" dirty="0"/>
              <a:t>Communication and Interaction</a:t>
            </a:r>
          </a:p>
          <a:p>
            <a:pPr marL="88900" indent="0">
              <a:buNone/>
            </a:pPr>
            <a:r>
              <a:rPr lang="en-GB" dirty="0"/>
              <a:t>Physical and Sensory </a:t>
            </a:r>
          </a:p>
          <a:p>
            <a:pPr marL="88900" indent="0">
              <a:buNone/>
            </a:pPr>
            <a:endParaRPr lang="en-GB" dirty="0"/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EA432C-5C79-2E12-0AF7-0EB759D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395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>
          <a:extLst>
            <a:ext uri="{FF2B5EF4-FFF2-40B4-BE49-F238E27FC236}">
              <a16:creationId xmlns:a16="http://schemas.microsoft.com/office/drawing/2014/main" id="{640EF9B7-AAE8-D83E-29CA-0E4F1A31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D3310-8EE1-8C87-B674-08F7EC097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 a partner:</a:t>
            </a:r>
          </a:p>
          <a:p>
            <a:pPr marL="88900" indent="0">
              <a:buNone/>
            </a:pPr>
            <a:r>
              <a:rPr lang="en-GB" dirty="0"/>
              <a:t>- What is one way you currently adapt your teaching?</a:t>
            </a:r>
          </a:p>
          <a:p>
            <a:pPr marL="88900" indent="0">
              <a:buNone/>
            </a:pPr>
            <a:r>
              <a:rPr lang="en-GB" dirty="0"/>
              <a:t>- Why did you choose that method?</a:t>
            </a:r>
          </a:p>
          <a:p>
            <a:pPr marL="88900" indent="0">
              <a:buNone/>
            </a:pPr>
            <a:r>
              <a:rPr lang="en-GB" dirty="0"/>
              <a:t>- What impact does it have on learners?</a:t>
            </a:r>
          </a:p>
          <a:p>
            <a:pPr marL="88900" indent="0">
              <a:buNone/>
            </a:pPr>
            <a:endParaRPr lang="en-GB" dirty="0"/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423B-8D79-0FA8-1FE4-CB29F26F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already adapt?</a:t>
            </a:r>
          </a:p>
        </p:txBody>
      </p:sp>
    </p:spTree>
    <p:extLst>
      <p:ext uri="{BB962C8B-B14F-4D97-AF65-F5344CB8AC3E}">
        <p14:creationId xmlns:p14="http://schemas.microsoft.com/office/powerpoint/2010/main" val="36714965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D0C43-25BF-D6D4-75C7-2767F0BC9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/>
              <a:t>In groups, you will research the best approach to the below and be ready to present back to the group. </a:t>
            </a:r>
          </a:p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81C32B-DB56-7AEC-FA4A-F726DF83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we know how you adapt, lets look at this further: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221869-3E44-72F4-A50E-11D07E4EB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13174"/>
              </p:ext>
            </p:extLst>
          </p:nvPr>
        </p:nvGraphicFramePr>
        <p:xfrm>
          <a:off x="1115616" y="1851670"/>
          <a:ext cx="60960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61483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65168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81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Classroom layout and seating arrangements for pupils with 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Short Stay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2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Learning environment – including displays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3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Teaching, Learning and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Secondary Short Stay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04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Manipulative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Secondary Specialist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5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5259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C878E86-3C51-FE51-5DBE-5004A9B60F1D}"/>
              </a:ext>
            </a:extLst>
          </p:cNvPr>
          <p:cNvSpPr/>
          <p:nvPr/>
        </p:nvSpPr>
        <p:spPr>
          <a:xfrm>
            <a:off x="3198556" y="1419532"/>
            <a:ext cx="2931241" cy="198181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A89E8A-38AC-A8B9-DEB8-C0454F5B3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6740" y="1864200"/>
            <a:ext cx="2454120" cy="1412880"/>
          </a:xfrm>
        </p:spPr>
        <p:txBody>
          <a:bodyPr/>
          <a:lstStyle/>
          <a:p>
            <a:pPr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/>
              <a:t>Classroom layout and seating arrangements for pupils with SEND</a:t>
            </a:r>
            <a:endParaRPr lang="en-US" sz="1600"/>
          </a:p>
          <a:p>
            <a:pPr marL="8890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1CA9BA-3331-2B6A-B7F9-7593C093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u="sng" dirty="0">
                <a:latin typeface="Aptos"/>
              </a:rPr>
              <a:t>Classroom layout and seating arrangements for pupils with SEND</a:t>
            </a:r>
            <a:endParaRPr lang="en-US" u="sng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9FD423-5084-828A-0385-94016AE79963}"/>
              </a:ext>
            </a:extLst>
          </p:cNvPr>
          <p:cNvCxnSpPr/>
          <p:nvPr/>
        </p:nvCxnSpPr>
        <p:spPr>
          <a:xfrm flipV="1">
            <a:off x="5813199" y="1321086"/>
            <a:ext cx="616113" cy="303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6F08B3-D2B1-8A0B-2CDA-C122ED4B3005}"/>
              </a:ext>
            </a:extLst>
          </p:cNvPr>
          <p:cNvSpPr txBox="1"/>
          <p:nvPr/>
        </p:nvSpPr>
        <p:spPr>
          <a:xfrm>
            <a:off x="6664427" y="1096910"/>
            <a:ext cx="157623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/>
              <a:t>Forward Facing. </a:t>
            </a:r>
          </a:p>
          <a:p>
            <a:r>
              <a:rPr lang="en-US" dirty="0"/>
              <a:t>All children to be facing the front and able to see the board clearly.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B2DB7-5C93-DC33-FF9F-EAFE9B976832}"/>
              </a:ext>
            </a:extLst>
          </p:cNvPr>
          <p:cNvSpPr txBox="1"/>
          <p:nvPr/>
        </p:nvSpPr>
        <p:spPr>
          <a:xfrm>
            <a:off x="6656807" y="2689489"/>
            <a:ext cx="186579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Fluid. </a:t>
            </a:r>
          </a:p>
          <a:p>
            <a:r>
              <a:rPr lang="en-US" dirty="0"/>
              <a:t>Having flexibility with seating plans and being able to move as needed.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A4AE7C-BB44-BDA9-9C0E-D1B262D92FAA}"/>
              </a:ext>
            </a:extLst>
          </p:cNvPr>
          <p:cNvCxnSpPr>
            <a:cxnSpLocks/>
          </p:cNvCxnSpPr>
          <p:nvPr/>
        </p:nvCxnSpPr>
        <p:spPr>
          <a:xfrm>
            <a:off x="5935119" y="2729312"/>
            <a:ext cx="616113" cy="245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A98F0A-AF05-5445-E9A2-999EEAF07677}"/>
              </a:ext>
            </a:extLst>
          </p:cNvPr>
          <p:cNvSpPr txBox="1"/>
          <p:nvPr/>
        </p:nvSpPr>
        <p:spPr>
          <a:xfrm>
            <a:off x="4667987" y="3596268"/>
            <a:ext cx="200295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Awareness of Pupils.</a:t>
            </a:r>
          </a:p>
          <a:p>
            <a:r>
              <a:rPr lang="en-US" dirty="0"/>
              <a:t>Knowing potential triggers, individual needs and abilities.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3D0C01-E621-629D-D935-E1471D45AEED}"/>
              </a:ext>
            </a:extLst>
          </p:cNvPr>
          <p:cNvCxnSpPr>
            <a:cxnSpLocks/>
          </p:cNvCxnSpPr>
          <p:nvPr/>
        </p:nvCxnSpPr>
        <p:spPr>
          <a:xfrm>
            <a:off x="5256939" y="3178892"/>
            <a:ext cx="14133" cy="451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4E02CF-B79D-BEE1-2CB7-3FDFECF1A8E3}"/>
              </a:ext>
            </a:extLst>
          </p:cNvPr>
          <p:cNvCxnSpPr>
            <a:cxnSpLocks/>
          </p:cNvCxnSpPr>
          <p:nvPr/>
        </p:nvCxnSpPr>
        <p:spPr>
          <a:xfrm flipH="1">
            <a:off x="3404172" y="3262712"/>
            <a:ext cx="321147" cy="672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2BC820-B7EB-D239-1A36-36B396CAB614}"/>
              </a:ext>
            </a:extLst>
          </p:cNvPr>
          <p:cNvSpPr txBox="1"/>
          <p:nvPr/>
        </p:nvSpPr>
        <p:spPr>
          <a:xfrm>
            <a:off x="2671547" y="3946787"/>
            <a:ext cx="200295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Mixed Ability</a:t>
            </a:r>
          </a:p>
          <a:p>
            <a:r>
              <a:rPr lang="en-US" dirty="0"/>
              <a:t>Arrange seating plan to allow for mixed abilities.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536532-98E2-C84D-507D-E17A3E914238}"/>
              </a:ext>
            </a:extLst>
          </p:cNvPr>
          <p:cNvCxnSpPr>
            <a:cxnSpLocks/>
          </p:cNvCxnSpPr>
          <p:nvPr/>
        </p:nvCxnSpPr>
        <p:spPr>
          <a:xfrm flipH="1">
            <a:off x="2398331" y="3034112"/>
            <a:ext cx="915507" cy="519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EC9103-2774-9D14-12CF-2D52EBE9E685}"/>
              </a:ext>
            </a:extLst>
          </p:cNvPr>
          <p:cNvSpPr txBox="1"/>
          <p:nvPr/>
        </p:nvSpPr>
        <p:spPr>
          <a:xfrm>
            <a:off x="271247" y="3382907"/>
            <a:ext cx="218583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Labelled Environment</a:t>
            </a:r>
          </a:p>
          <a:p>
            <a:r>
              <a:rPr lang="en-US" dirty="0"/>
              <a:t>Resources labelled and ensuring it's consistent around each Centre.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62CB89-C77B-CBA7-9C1B-5B07B897FA2B}"/>
              </a:ext>
            </a:extLst>
          </p:cNvPr>
          <p:cNvCxnSpPr>
            <a:cxnSpLocks/>
          </p:cNvCxnSpPr>
          <p:nvPr/>
        </p:nvCxnSpPr>
        <p:spPr>
          <a:xfrm flipH="1">
            <a:off x="2451670" y="2447372"/>
            <a:ext cx="725007" cy="1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CAF446-B0C7-E3E0-2D24-C8B1D1C55AD3}"/>
              </a:ext>
            </a:extLst>
          </p:cNvPr>
          <p:cNvSpPr txBox="1"/>
          <p:nvPr/>
        </p:nvSpPr>
        <p:spPr>
          <a:xfrm>
            <a:off x="103607" y="2095127"/>
            <a:ext cx="218583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Ownership of Area</a:t>
            </a:r>
          </a:p>
          <a:p>
            <a:r>
              <a:rPr lang="en-US" dirty="0"/>
              <a:t>Making sure each child feels they belong in the classroom and have their own space.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565937-0BBF-40E7-A93C-C360717418E6}"/>
              </a:ext>
            </a:extLst>
          </p:cNvPr>
          <p:cNvCxnSpPr>
            <a:cxnSpLocks/>
          </p:cNvCxnSpPr>
          <p:nvPr/>
        </p:nvCxnSpPr>
        <p:spPr>
          <a:xfrm flipH="1" flipV="1">
            <a:off x="2672650" y="1694466"/>
            <a:ext cx="846927" cy="82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4C4FDC-A6D0-32AE-6C48-9B75599B9815}"/>
              </a:ext>
            </a:extLst>
          </p:cNvPr>
          <p:cNvSpPr txBox="1"/>
          <p:nvPr/>
        </p:nvSpPr>
        <p:spPr>
          <a:xfrm>
            <a:off x="324587" y="929267"/>
            <a:ext cx="218583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Accessible Resources</a:t>
            </a:r>
          </a:p>
          <a:p>
            <a:r>
              <a:rPr lang="en-US" dirty="0"/>
              <a:t>Ensuring children can access the resources they need allowing for independent scaffolding.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E81AEA-C56F-0AE9-AC09-FB0A0D7BD30A}"/>
              </a:ext>
            </a:extLst>
          </p:cNvPr>
          <p:cNvCxnSpPr>
            <a:cxnSpLocks/>
          </p:cNvCxnSpPr>
          <p:nvPr/>
        </p:nvCxnSpPr>
        <p:spPr>
          <a:xfrm flipH="1" flipV="1">
            <a:off x="4219512" y="947706"/>
            <a:ext cx="8727" cy="531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F64930-1421-1D7D-88E5-D75CCCB4FFF9}"/>
              </a:ext>
            </a:extLst>
          </p:cNvPr>
          <p:cNvSpPr txBox="1"/>
          <p:nvPr/>
        </p:nvSpPr>
        <p:spPr>
          <a:xfrm>
            <a:off x="4264127" y="555887"/>
            <a:ext cx="242205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Appropriate Displays</a:t>
            </a:r>
          </a:p>
          <a:p>
            <a:r>
              <a:rPr lang="en-US" dirty="0"/>
              <a:t>Making sure all displays are age and stage appropriate.</a:t>
            </a:r>
          </a:p>
        </p:txBody>
      </p:sp>
    </p:spTree>
    <p:extLst>
      <p:ext uri="{BB962C8B-B14F-4D97-AF65-F5344CB8AC3E}">
        <p14:creationId xmlns:p14="http://schemas.microsoft.com/office/powerpoint/2010/main" val="6326640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3D73FA-EC58-3E75-8C32-D99F99615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26BA5-18F3-FF90-FA4E-3E899BA0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 or Adaptive Teaching?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DD3D5F-BDB3-04E2-F059-59FD09942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47109"/>
              </p:ext>
            </p:extLst>
          </p:nvPr>
        </p:nvGraphicFramePr>
        <p:xfrm>
          <a:off x="324000" y="724008"/>
          <a:ext cx="8237700" cy="392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850">
                  <a:extLst>
                    <a:ext uri="{9D8B030D-6E8A-4147-A177-3AD203B41FA5}">
                      <a16:colId xmlns:a16="http://schemas.microsoft.com/office/drawing/2014/main" val="2635293678"/>
                    </a:ext>
                  </a:extLst>
                </a:gridCol>
                <a:gridCol w="4118850">
                  <a:extLst>
                    <a:ext uri="{9D8B030D-6E8A-4147-A177-3AD203B41FA5}">
                      <a16:colId xmlns:a16="http://schemas.microsoft.com/office/drawing/2014/main" val="154066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Differentiation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Adaptive Teaching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1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Must, Should, Could Learning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Focussed support for young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34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Capped expectations of those who need the most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Tweaks to lessons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6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Individualised learning plans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Targeted catch-up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24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 array of pre-planned resources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 lesson for all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Mini-lessons for different groups of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Judging ‘in the moment’ whether pupils are coping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0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Ceiling to the progress of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Emergent needs are catered for by tweaking the lesson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02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Identifying students ‘in the moment’ who may need more scaffolding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Starting points planned so that ALL can be successful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6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798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793E4-02AC-4A94-E9BE-51C4BE6CF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>
                <a:hlinkClick r:id="rId2"/>
              </a:rPr>
              <a:t>Adaptive teaching: Rethinking the nature of learning in schools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1DE287-4380-BC1E-D956-F77B66DC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055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2"/>
  <p:tag name="AS_OS" val="Microsoft Windows NT 6.2.9200.0"/>
  <p:tag name="AS_RELEASE_DATE" val="2023.10.14"/>
  <p:tag name="AS_TITLE" val="Aspose.Slides for .NET Standard 2.0"/>
  <p:tag name="AS_VERSION" val="23.10"/>
</p:tagLst>
</file>

<file path=ppt/theme/theme1.xml><?xml version="1.0" encoding="utf-8"?>
<a:theme xmlns:a="http://schemas.openxmlformats.org/drawingml/2006/main" name="simple-light-2">
  <a:themeElements>
    <a:clrScheme name="Linden">
      <a:dk1>
        <a:srgbClr val="000000"/>
      </a:dk1>
      <a:lt1>
        <a:srgbClr val="FFFFFF"/>
      </a:lt1>
      <a:dk2>
        <a:srgbClr val="3F762A"/>
      </a:dk2>
      <a:lt2>
        <a:srgbClr val="F2F2F2"/>
      </a:lt2>
      <a:accent1>
        <a:srgbClr val="B7DFA8"/>
      </a:accent1>
      <a:accent2>
        <a:srgbClr val="549E39"/>
      </a:accent2>
      <a:accent3>
        <a:srgbClr val="C0CF3A"/>
      </a:accent3>
      <a:accent4>
        <a:srgbClr val="029676"/>
      </a:accent4>
      <a:accent5>
        <a:srgbClr val="4AB5C4"/>
      </a:accent5>
      <a:accent6>
        <a:srgbClr val="46CBF5"/>
      </a:accent6>
      <a:hlink>
        <a:srgbClr val="A9DB66"/>
      </a:hlink>
      <a:folHlink>
        <a:srgbClr val="7030A0"/>
      </a:folHlink>
    </a:clrScheme>
    <a:fontScheme name="Custom 1">
      <a:majorFont>
        <a:latin typeface="Aptos Display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B734038-4F42-464F-B70A-1F4C6DC678F2}" vid="{0770DC89-29D5-4B08-BC97-CA71CF4AB152}"/>
    </a:ext>
  </a:extLst>
</a:theme>
</file>

<file path=ppt/theme/theme2.xml><?xml version="1.0" encoding="utf-8"?>
<a:theme xmlns:a="http://schemas.openxmlformats.org/drawingml/2006/main" name="simple-light-2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6552ff-e203-492b-9a4a-86c2b1ce869f" xsi:nil="true"/>
    <lcf76f155ced4ddcb4097134ff3c332f xmlns="b7694146-c8ed-40f6-8b19-31e42f0061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78B0495807B4C8DFED128800297AE" ma:contentTypeVersion="" ma:contentTypeDescription="Create a new document." ma:contentTypeScope="" ma:versionID="433dbed3d06488e90e84ab833bae8c70">
  <xsd:schema xmlns:xsd="http://www.w3.org/2001/XMLSchema" xmlns:xs="http://www.w3.org/2001/XMLSchema" xmlns:p="http://schemas.microsoft.com/office/2006/metadata/properties" xmlns:ns2="b7694146-c8ed-40f6-8b19-31e42f006103" xmlns:ns3="9cdef66b-da02-42f4-b6df-0d417b979b31" xmlns:ns4="3c6552ff-e203-492b-9a4a-86c2b1ce869f" targetNamespace="http://schemas.microsoft.com/office/2006/metadata/properties" ma:root="true" ma:fieldsID="ea0e348a7896ed0e527c1e21478d09db" ns2:_="" ns3:_="" ns4:_="">
    <xsd:import namespace="b7694146-c8ed-40f6-8b19-31e42f006103"/>
    <xsd:import namespace="9cdef66b-da02-42f4-b6df-0d417b979b31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94146-c8ed-40f6-8b19-31e42f006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ef66b-da02-42f4-b6df-0d417b979b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0EEB33D-3BB5-4B04-B069-1B06D1A851E8}" ma:internalName="TaxCatchAll" ma:showField="CatchAllData" ma:web="{9cdef66b-da02-42f4-b6df-0d417b979b3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1B82BC-2C4E-4A04-BEC8-78652B1071D6}">
  <ds:schemaRefs>
    <ds:schemaRef ds:uri="http://schemas.microsoft.com/office/2006/metadata/properties"/>
    <ds:schemaRef ds:uri="http://schemas.microsoft.com/office/infopath/2007/PartnerControls"/>
    <ds:schemaRef ds:uri="3c6552ff-e203-492b-9a4a-86c2b1ce869f"/>
    <ds:schemaRef ds:uri="b7694146-c8ed-40f6-8b19-31e42f006103"/>
  </ds:schemaRefs>
</ds:datastoreItem>
</file>

<file path=customXml/itemProps2.xml><?xml version="1.0" encoding="utf-8"?>
<ds:datastoreItem xmlns:ds="http://schemas.openxmlformats.org/officeDocument/2006/customXml" ds:itemID="{16F1424F-A08E-4EBD-B45F-8A46D3C438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1E6B9-AE58-4078-BF27-2E27961370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94146-c8ed-40f6-8b19-31e42f006103"/>
    <ds:schemaRef ds:uri="9cdef66b-da02-42f4-b6df-0d417b979b31"/>
    <ds:schemaRef ds:uri="3c6552ff-e203-492b-9a4a-86c2b1ce8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LINDEN 2</Template>
  <TotalTime>90</TotalTime>
  <Words>895</Words>
  <Application>Microsoft Office PowerPoint</Application>
  <PresentationFormat>On-screen Show (16:9)</PresentationFormat>
  <Paragraphs>121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simple-light-2</vt:lpstr>
      <vt:lpstr>Staff Meeting</vt:lpstr>
      <vt:lpstr>I can identify the core principles of adaptive teaching and explain their relevance to inclusive education,</vt:lpstr>
      <vt:lpstr>What’s your special need?</vt:lpstr>
      <vt:lpstr>PowerPoint Presentation</vt:lpstr>
      <vt:lpstr>How do you already adapt?</vt:lpstr>
      <vt:lpstr>Now we know how you adapt, lets look at this further: </vt:lpstr>
      <vt:lpstr>Classroom layout and seating arrangements for pupils with SEND</vt:lpstr>
      <vt:lpstr>Differentiation or Adaptive Teaching?</vt:lpstr>
      <vt:lpstr>PowerPoint Presentation</vt:lpstr>
      <vt:lpstr>What is Adaptive Teaching?</vt:lpstr>
      <vt:lpstr>PowerPoint Presentation</vt:lpstr>
      <vt:lpstr>PowerPoint Presentation</vt:lpstr>
      <vt:lpstr>PowerPoint Presentation</vt:lpstr>
      <vt:lpstr>PowerPoint Presentation</vt:lpstr>
      <vt:lpstr>The 4 A’s</vt:lpstr>
      <vt:lpstr>Examples of adaptations </vt:lpstr>
      <vt:lpstr>Common Pitfalls</vt:lpstr>
      <vt:lpstr>Spot the adaptation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‎Rooosk .</dc:creator>
  <cp:lastModifiedBy>Lennon, Darren</cp:lastModifiedBy>
  <cp:revision>106</cp:revision>
  <cp:lastPrinted>2023-11-01T18:26:03Z</cp:lastPrinted>
  <dcterms:created xsi:type="dcterms:W3CDTF">2025-01-04T15:32:03Z</dcterms:created>
  <dcterms:modified xsi:type="dcterms:W3CDTF">2025-05-01T13:23:49Z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0x010100A8C78B0495807B4C8DFED128800297AE</vt:lpwstr>
  </property>
  <property fmtid="{D5CDD505-2E9C-101B-9397-08002B2CF9AE}" pid="3" name="MediaServiceImageTags">
    <vt:lpwstr/>
  </property>
</Properties>
</file>