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7" r:id="rId9"/>
    <p:sldId id="268" r:id="rId10"/>
    <p:sldId id="269" r:id="rId11"/>
    <p:sldId id="263" r:id="rId12"/>
    <p:sldId id="264" r:id="rId13"/>
    <p:sldId id="26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ollands, Wendy" userId="91620a55-6ac6-45a6-befa-22461c1ce614" providerId="ADAL" clId="{316D2CDE-88B4-4894-B2E1-3BCB0A7249E0}"/>
    <pc:docChg chg="modSld">
      <pc:chgData name="Hollands, Wendy" userId="91620a55-6ac6-45a6-befa-22461c1ce614" providerId="ADAL" clId="{316D2CDE-88B4-4894-B2E1-3BCB0A7249E0}" dt="2025-04-30T14:23:32.466" v="14" actId="2711"/>
      <pc:docMkLst>
        <pc:docMk/>
      </pc:docMkLst>
      <pc:sldChg chg="modSp mod">
        <pc:chgData name="Hollands, Wendy" userId="91620a55-6ac6-45a6-befa-22461c1ce614" providerId="ADAL" clId="{316D2CDE-88B4-4894-B2E1-3BCB0A7249E0}" dt="2025-04-30T14:21:25.238" v="0" actId="2711"/>
        <pc:sldMkLst>
          <pc:docMk/>
          <pc:sldMk cId="4039728977" sldId="257"/>
        </pc:sldMkLst>
        <pc:spChg chg="mod">
          <ac:chgData name="Hollands, Wendy" userId="91620a55-6ac6-45a6-befa-22461c1ce614" providerId="ADAL" clId="{316D2CDE-88B4-4894-B2E1-3BCB0A7249E0}" dt="2025-04-30T14:21:25.238" v="0" actId="2711"/>
          <ac:spMkLst>
            <pc:docMk/>
            <pc:sldMk cId="4039728977" sldId="257"/>
            <ac:spMk id="3" creationId="{F8059440-EFCE-0F75-E2BA-328E5CF46117}"/>
          </ac:spMkLst>
        </pc:spChg>
      </pc:sldChg>
      <pc:sldChg chg="modSp mod">
        <pc:chgData name="Hollands, Wendy" userId="91620a55-6ac6-45a6-befa-22461c1ce614" providerId="ADAL" clId="{316D2CDE-88B4-4894-B2E1-3BCB0A7249E0}" dt="2025-04-30T14:21:35.789" v="1" actId="2711"/>
        <pc:sldMkLst>
          <pc:docMk/>
          <pc:sldMk cId="2648965274" sldId="258"/>
        </pc:sldMkLst>
        <pc:spChg chg="mod">
          <ac:chgData name="Hollands, Wendy" userId="91620a55-6ac6-45a6-befa-22461c1ce614" providerId="ADAL" clId="{316D2CDE-88B4-4894-B2E1-3BCB0A7249E0}" dt="2025-04-30T14:21:35.789" v="1" actId="2711"/>
          <ac:spMkLst>
            <pc:docMk/>
            <pc:sldMk cId="2648965274" sldId="258"/>
            <ac:spMk id="3" creationId="{5DE06B35-C0A8-BA81-839F-FA5A381EDE1E}"/>
          </ac:spMkLst>
        </pc:spChg>
      </pc:sldChg>
      <pc:sldChg chg="modSp mod">
        <pc:chgData name="Hollands, Wendy" userId="91620a55-6ac6-45a6-befa-22461c1ce614" providerId="ADAL" clId="{316D2CDE-88B4-4894-B2E1-3BCB0A7249E0}" dt="2025-04-30T14:21:45.513" v="2" actId="2711"/>
        <pc:sldMkLst>
          <pc:docMk/>
          <pc:sldMk cId="599051539" sldId="259"/>
        </pc:sldMkLst>
        <pc:spChg chg="mod">
          <ac:chgData name="Hollands, Wendy" userId="91620a55-6ac6-45a6-befa-22461c1ce614" providerId="ADAL" clId="{316D2CDE-88B4-4894-B2E1-3BCB0A7249E0}" dt="2025-04-30T14:21:45.513" v="2" actId="2711"/>
          <ac:spMkLst>
            <pc:docMk/>
            <pc:sldMk cId="599051539" sldId="259"/>
            <ac:spMk id="3" creationId="{D4D2A5C2-C8D7-5A5E-A9AB-1C6EF4255F31}"/>
          </ac:spMkLst>
        </pc:spChg>
      </pc:sldChg>
      <pc:sldChg chg="modSp mod">
        <pc:chgData name="Hollands, Wendy" userId="91620a55-6ac6-45a6-befa-22461c1ce614" providerId="ADAL" clId="{316D2CDE-88B4-4894-B2E1-3BCB0A7249E0}" dt="2025-04-30T14:21:53.334" v="3" actId="2711"/>
        <pc:sldMkLst>
          <pc:docMk/>
          <pc:sldMk cId="2577061986" sldId="260"/>
        </pc:sldMkLst>
        <pc:spChg chg="mod">
          <ac:chgData name="Hollands, Wendy" userId="91620a55-6ac6-45a6-befa-22461c1ce614" providerId="ADAL" clId="{316D2CDE-88B4-4894-B2E1-3BCB0A7249E0}" dt="2025-04-30T14:21:53.334" v="3" actId="2711"/>
          <ac:spMkLst>
            <pc:docMk/>
            <pc:sldMk cId="2577061986" sldId="260"/>
            <ac:spMk id="3" creationId="{D7BFB6DF-7AF5-9FAC-C716-F160977DA8E8}"/>
          </ac:spMkLst>
        </pc:spChg>
      </pc:sldChg>
      <pc:sldChg chg="modSp mod">
        <pc:chgData name="Hollands, Wendy" userId="91620a55-6ac6-45a6-befa-22461c1ce614" providerId="ADAL" clId="{316D2CDE-88B4-4894-B2E1-3BCB0A7249E0}" dt="2025-04-30T14:22:08.988" v="4" actId="2711"/>
        <pc:sldMkLst>
          <pc:docMk/>
          <pc:sldMk cId="4050047769" sldId="261"/>
        </pc:sldMkLst>
        <pc:spChg chg="mod">
          <ac:chgData name="Hollands, Wendy" userId="91620a55-6ac6-45a6-befa-22461c1ce614" providerId="ADAL" clId="{316D2CDE-88B4-4894-B2E1-3BCB0A7249E0}" dt="2025-04-30T14:22:08.988" v="4" actId="2711"/>
          <ac:spMkLst>
            <pc:docMk/>
            <pc:sldMk cId="4050047769" sldId="261"/>
            <ac:spMk id="3" creationId="{7844E6EB-A149-FF4C-0174-66EFA90497BE}"/>
          </ac:spMkLst>
        </pc:spChg>
      </pc:sldChg>
      <pc:sldChg chg="modSp mod">
        <pc:chgData name="Hollands, Wendy" userId="91620a55-6ac6-45a6-befa-22461c1ce614" providerId="ADAL" clId="{316D2CDE-88B4-4894-B2E1-3BCB0A7249E0}" dt="2025-04-30T14:22:24.779" v="6" actId="2711"/>
        <pc:sldMkLst>
          <pc:docMk/>
          <pc:sldMk cId="964564015" sldId="262"/>
        </pc:sldMkLst>
        <pc:spChg chg="mod">
          <ac:chgData name="Hollands, Wendy" userId="91620a55-6ac6-45a6-befa-22461c1ce614" providerId="ADAL" clId="{316D2CDE-88B4-4894-B2E1-3BCB0A7249E0}" dt="2025-04-30T14:22:18.262" v="5" actId="2711"/>
          <ac:spMkLst>
            <pc:docMk/>
            <pc:sldMk cId="964564015" sldId="262"/>
            <ac:spMk id="3" creationId="{D845EBB8-A7B5-948C-1802-E77DC07DF4C6}"/>
          </ac:spMkLst>
        </pc:spChg>
        <pc:spChg chg="mod">
          <ac:chgData name="Hollands, Wendy" userId="91620a55-6ac6-45a6-befa-22461c1ce614" providerId="ADAL" clId="{316D2CDE-88B4-4894-B2E1-3BCB0A7249E0}" dt="2025-04-30T14:22:24.779" v="6" actId="2711"/>
          <ac:spMkLst>
            <pc:docMk/>
            <pc:sldMk cId="964564015" sldId="262"/>
            <ac:spMk id="4" creationId="{93F6B1B0-EA86-BF0D-10E1-7C8BBD78D307}"/>
          </ac:spMkLst>
        </pc:spChg>
      </pc:sldChg>
      <pc:sldChg chg="modSp mod">
        <pc:chgData name="Hollands, Wendy" userId="91620a55-6ac6-45a6-befa-22461c1ce614" providerId="ADAL" clId="{316D2CDE-88B4-4894-B2E1-3BCB0A7249E0}" dt="2025-04-30T14:23:16.010" v="12" actId="2711"/>
        <pc:sldMkLst>
          <pc:docMk/>
          <pc:sldMk cId="3418543545" sldId="263"/>
        </pc:sldMkLst>
        <pc:spChg chg="mod">
          <ac:chgData name="Hollands, Wendy" userId="91620a55-6ac6-45a6-befa-22461c1ce614" providerId="ADAL" clId="{316D2CDE-88B4-4894-B2E1-3BCB0A7249E0}" dt="2025-04-30T14:23:16.010" v="12" actId="2711"/>
          <ac:spMkLst>
            <pc:docMk/>
            <pc:sldMk cId="3418543545" sldId="263"/>
            <ac:spMk id="3" creationId="{5AF90C2F-ED62-D729-A089-2735AE01520D}"/>
          </ac:spMkLst>
        </pc:spChg>
      </pc:sldChg>
      <pc:sldChg chg="modSp mod">
        <pc:chgData name="Hollands, Wendy" userId="91620a55-6ac6-45a6-befa-22461c1ce614" providerId="ADAL" clId="{316D2CDE-88B4-4894-B2E1-3BCB0A7249E0}" dt="2025-04-30T14:23:25.309" v="13" actId="2711"/>
        <pc:sldMkLst>
          <pc:docMk/>
          <pc:sldMk cId="3640582483" sldId="264"/>
        </pc:sldMkLst>
        <pc:spChg chg="mod">
          <ac:chgData name="Hollands, Wendy" userId="91620a55-6ac6-45a6-befa-22461c1ce614" providerId="ADAL" clId="{316D2CDE-88B4-4894-B2E1-3BCB0A7249E0}" dt="2025-04-30T14:23:25.309" v="13" actId="2711"/>
          <ac:spMkLst>
            <pc:docMk/>
            <pc:sldMk cId="3640582483" sldId="264"/>
            <ac:spMk id="3" creationId="{97E457FB-CE77-DEFD-179D-BCEC1C02DE19}"/>
          </ac:spMkLst>
        </pc:spChg>
      </pc:sldChg>
      <pc:sldChg chg="modSp mod">
        <pc:chgData name="Hollands, Wendy" userId="91620a55-6ac6-45a6-befa-22461c1ce614" providerId="ADAL" clId="{316D2CDE-88B4-4894-B2E1-3BCB0A7249E0}" dt="2025-04-30T14:23:32.466" v="14" actId="2711"/>
        <pc:sldMkLst>
          <pc:docMk/>
          <pc:sldMk cId="3590934392" sldId="265"/>
        </pc:sldMkLst>
        <pc:spChg chg="mod">
          <ac:chgData name="Hollands, Wendy" userId="91620a55-6ac6-45a6-befa-22461c1ce614" providerId="ADAL" clId="{316D2CDE-88B4-4894-B2E1-3BCB0A7249E0}" dt="2025-04-30T14:23:32.466" v="14" actId="2711"/>
          <ac:spMkLst>
            <pc:docMk/>
            <pc:sldMk cId="3590934392" sldId="265"/>
            <ac:spMk id="3" creationId="{C3F782B9-FFDA-BB30-26EB-F90163E0141D}"/>
          </ac:spMkLst>
        </pc:spChg>
      </pc:sldChg>
      <pc:sldChg chg="modSp mod">
        <pc:chgData name="Hollands, Wendy" userId="91620a55-6ac6-45a6-befa-22461c1ce614" providerId="ADAL" clId="{316D2CDE-88B4-4894-B2E1-3BCB0A7249E0}" dt="2025-04-30T14:22:43.866" v="8" actId="2711"/>
        <pc:sldMkLst>
          <pc:docMk/>
          <pc:sldMk cId="2212604402" sldId="267"/>
        </pc:sldMkLst>
        <pc:spChg chg="mod">
          <ac:chgData name="Hollands, Wendy" userId="91620a55-6ac6-45a6-befa-22461c1ce614" providerId="ADAL" clId="{316D2CDE-88B4-4894-B2E1-3BCB0A7249E0}" dt="2025-04-30T14:22:35.320" v="7" actId="2711"/>
          <ac:spMkLst>
            <pc:docMk/>
            <pc:sldMk cId="2212604402" sldId="267"/>
            <ac:spMk id="3" creationId="{ADB7AF85-C55C-1A00-0ED6-ED0549944384}"/>
          </ac:spMkLst>
        </pc:spChg>
        <pc:spChg chg="mod">
          <ac:chgData name="Hollands, Wendy" userId="91620a55-6ac6-45a6-befa-22461c1ce614" providerId="ADAL" clId="{316D2CDE-88B4-4894-B2E1-3BCB0A7249E0}" dt="2025-04-30T14:22:43.866" v="8" actId="2711"/>
          <ac:spMkLst>
            <pc:docMk/>
            <pc:sldMk cId="2212604402" sldId="267"/>
            <ac:spMk id="4" creationId="{95251616-F4CB-0806-8CA1-9C9ECD84C094}"/>
          </ac:spMkLst>
        </pc:spChg>
      </pc:sldChg>
      <pc:sldChg chg="modSp mod">
        <pc:chgData name="Hollands, Wendy" userId="91620a55-6ac6-45a6-befa-22461c1ce614" providerId="ADAL" clId="{316D2CDE-88B4-4894-B2E1-3BCB0A7249E0}" dt="2025-04-30T14:22:58.482" v="10" actId="2711"/>
        <pc:sldMkLst>
          <pc:docMk/>
          <pc:sldMk cId="659465513" sldId="268"/>
        </pc:sldMkLst>
        <pc:spChg chg="mod">
          <ac:chgData name="Hollands, Wendy" userId="91620a55-6ac6-45a6-befa-22461c1ce614" providerId="ADAL" clId="{316D2CDE-88B4-4894-B2E1-3BCB0A7249E0}" dt="2025-04-30T14:22:52.613" v="9" actId="2711"/>
          <ac:spMkLst>
            <pc:docMk/>
            <pc:sldMk cId="659465513" sldId="268"/>
            <ac:spMk id="3" creationId="{7EE53207-7838-46E2-4CA9-A28FA89D11A0}"/>
          </ac:spMkLst>
        </pc:spChg>
        <pc:spChg chg="mod">
          <ac:chgData name="Hollands, Wendy" userId="91620a55-6ac6-45a6-befa-22461c1ce614" providerId="ADAL" clId="{316D2CDE-88B4-4894-B2E1-3BCB0A7249E0}" dt="2025-04-30T14:22:58.482" v="10" actId="2711"/>
          <ac:spMkLst>
            <pc:docMk/>
            <pc:sldMk cId="659465513" sldId="268"/>
            <ac:spMk id="4" creationId="{41822462-2A85-7B4D-2D27-A54D3D8D308E}"/>
          </ac:spMkLst>
        </pc:spChg>
      </pc:sldChg>
      <pc:sldChg chg="modSp mod">
        <pc:chgData name="Hollands, Wendy" userId="91620a55-6ac6-45a6-befa-22461c1ce614" providerId="ADAL" clId="{316D2CDE-88B4-4894-B2E1-3BCB0A7249E0}" dt="2025-04-30T14:23:09.210" v="11" actId="2711"/>
        <pc:sldMkLst>
          <pc:docMk/>
          <pc:sldMk cId="1246399293" sldId="269"/>
        </pc:sldMkLst>
        <pc:spChg chg="mod">
          <ac:chgData name="Hollands, Wendy" userId="91620a55-6ac6-45a6-befa-22461c1ce614" providerId="ADAL" clId="{316D2CDE-88B4-4894-B2E1-3BCB0A7249E0}" dt="2025-04-30T14:23:09.210" v="11" actId="2711"/>
          <ac:spMkLst>
            <pc:docMk/>
            <pc:sldMk cId="1246399293" sldId="269"/>
            <ac:spMk id="3" creationId="{63E23F0C-B5FF-708D-E4D7-E2CFD697514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DE6C8-AB1D-4204-BC9C-3366B0BF0435}"/>
              </a:ext>
            </a:extLst>
          </p:cNvPr>
          <p:cNvSpPr>
            <a:spLocks noGrp="1"/>
          </p:cNvSpPr>
          <p:nvPr>
            <p:ph type="ctrTitle"/>
          </p:nvPr>
        </p:nvSpPr>
        <p:spPr>
          <a:xfrm>
            <a:off x="704088" y="889820"/>
            <a:ext cx="9989574" cy="3598606"/>
          </a:xfrm>
        </p:spPr>
        <p:txBody>
          <a:bodyPr anchor="t">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7A7B9009-EE50-4EE5-B6EB-CD6EC83D3FA3}"/>
              </a:ext>
            </a:extLst>
          </p:cNvPr>
          <p:cNvSpPr>
            <a:spLocks noGrp="1"/>
          </p:cNvSpPr>
          <p:nvPr>
            <p:ph type="subTitle" idx="1"/>
          </p:nvPr>
        </p:nvSpPr>
        <p:spPr>
          <a:xfrm>
            <a:off x="704088" y="4488426"/>
            <a:ext cx="6991776" cy="1302774"/>
          </a:xfrm>
        </p:spPr>
        <p:txBody>
          <a:bodyPr anchor="b">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99C8667E-058A-436F-B8EA-5B3A99D43D09}"/>
              </a:ext>
            </a:extLst>
          </p:cNvPr>
          <p:cNvSpPr>
            <a:spLocks noGrp="1"/>
          </p:cNvSpPr>
          <p:nvPr>
            <p:ph type="dt" sz="half" idx="10"/>
          </p:nvPr>
        </p:nvSpPr>
        <p:spPr/>
        <p:txBody>
          <a:bodyPr/>
          <a:lstStyle/>
          <a:p>
            <a:fld id="{D1D1EADE-8E88-4C7C-8AC5-FB148DE4940E}" type="datetime1">
              <a:rPr lang="en-US" smtClean="0"/>
              <a:t>4/30/2025</a:t>
            </a:fld>
            <a:endParaRPr lang="en-US"/>
          </a:p>
        </p:txBody>
      </p:sp>
      <p:sp>
        <p:nvSpPr>
          <p:cNvPr id="5" name="Footer Placeholder 4">
            <a:extLst>
              <a:ext uri="{FF2B5EF4-FFF2-40B4-BE49-F238E27FC236}">
                <a16:creationId xmlns:a16="http://schemas.microsoft.com/office/drawing/2014/main" id="{52680305-1AD7-482D-BFFD-6CDB83AB39A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E5762A1-52E9-402D-B65E-DF193E44CE83}"/>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1080286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359C1-C098-4BF4-A55D-782F4E606B8A}"/>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3D343C7E-1E8B-4D38-9B81-1AA2A8978ED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8A70B00-53AE-4D3F-91BE-A8D789ED9864}"/>
              </a:ext>
            </a:extLst>
          </p:cNvPr>
          <p:cNvSpPr>
            <a:spLocks noGrp="1"/>
          </p:cNvSpPr>
          <p:nvPr>
            <p:ph type="dt" sz="half" idx="10"/>
          </p:nvPr>
        </p:nvSpPr>
        <p:spPr/>
        <p:txBody>
          <a:bodyPr/>
          <a:lstStyle/>
          <a:p>
            <a:fld id="{EC3C8B9C-477D-492A-96AD-1FC2CC997A73}" type="datetime1">
              <a:rPr lang="en-US" smtClean="0"/>
              <a:t>4/30/2025</a:t>
            </a:fld>
            <a:endParaRPr lang="en-US"/>
          </a:p>
        </p:txBody>
      </p:sp>
      <p:sp>
        <p:nvSpPr>
          <p:cNvPr id="5" name="Footer Placeholder 4">
            <a:extLst>
              <a:ext uri="{FF2B5EF4-FFF2-40B4-BE49-F238E27FC236}">
                <a16:creationId xmlns:a16="http://schemas.microsoft.com/office/drawing/2014/main" id="{06647FC7-8124-4F70-A849-B6BCC5189CC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47CEBE4-50DC-47DB-B699-CCC024336C9F}"/>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2799690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B418279-D3B8-4C6A-AB74-9DE377771270}"/>
              </a:ext>
            </a:extLst>
          </p:cNvPr>
          <p:cNvSpPr>
            <a:spLocks noGrp="1"/>
          </p:cNvSpPr>
          <p:nvPr>
            <p:ph type="title" orient="vert"/>
          </p:nvPr>
        </p:nvSpPr>
        <p:spPr>
          <a:xfrm>
            <a:off x="9242322" y="997974"/>
            <a:ext cx="2349043" cy="4984956"/>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E28F733C-9309-4197-BACA-207CDC8935C9}"/>
              </a:ext>
            </a:extLst>
          </p:cNvPr>
          <p:cNvSpPr>
            <a:spLocks noGrp="1"/>
          </p:cNvSpPr>
          <p:nvPr>
            <p:ph type="body" orient="vert" idx="1"/>
          </p:nvPr>
        </p:nvSpPr>
        <p:spPr>
          <a:xfrm>
            <a:off x="768927" y="997973"/>
            <a:ext cx="8473395" cy="49849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6ACD4D0-5BE6-412D-B08B-5DFFD593513E}"/>
              </a:ext>
            </a:extLst>
          </p:cNvPr>
          <p:cNvSpPr>
            <a:spLocks noGrp="1"/>
          </p:cNvSpPr>
          <p:nvPr>
            <p:ph type="dt" sz="half" idx="10"/>
          </p:nvPr>
        </p:nvSpPr>
        <p:spPr/>
        <p:txBody>
          <a:bodyPr/>
          <a:lstStyle/>
          <a:p>
            <a:fld id="{42D3AED5-E26D-4E29-B1B3-7847B6779594}" type="datetime1">
              <a:rPr lang="en-US" smtClean="0"/>
              <a:t>4/30/2025</a:t>
            </a:fld>
            <a:endParaRPr lang="en-US"/>
          </a:p>
        </p:txBody>
      </p:sp>
      <p:sp>
        <p:nvSpPr>
          <p:cNvPr id="5" name="Footer Placeholder 4">
            <a:extLst>
              <a:ext uri="{FF2B5EF4-FFF2-40B4-BE49-F238E27FC236}">
                <a16:creationId xmlns:a16="http://schemas.microsoft.com/office/drawing/2014/main" id="{55021651-B786-4A39-A10F-F5231D0A2C5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4504D2D-9379-40DE-9F45-3004BE54F16B}"/>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3957401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87CA6-BFD9-4CB1-8892-F6B062E82445}"/>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0CDA8C3-9C0C-4E52-9A62-E4DB159E6B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CC3EC35-E02F-41FF-9232-F90692A902FC}"/>
              </a:ext>
            </a:extLst>
          </p:cNvPr>
          <p:cNvSpPr>
            <a:spLocks noGrp="1"/>
          </p:cNvSpPr>
          <p:nvPr>
            <p:ph type="dt" sz="half" idx="10"/>
          </p:nvPr>
        </p:nvSpPr>
        <p:spPr/>
        <p:txBody>
          <a:bodyPr/>
          <a:lstStyle/>
          <a:p>
            <a:fld id="{157B6794-849E-4626-908B-D15793550EFB}" type="datetime1">
              <a:rPr lang="en-US" smtClean="0"/>
              <a:t>4/30/2025</a:t>
            </a:fld>
            <a:endParaRPr lang="en-US"/>
          </a:p>
        </p:txBody>
      </p:sp>
      <p:sp>
        <p:nvSpPr>
          <p:cNvPr id="5" name="Footer Placeholder 4">
            <a:extLst>
              <a:ext uri="{FF2B5EF4-FFF2-40B4-BE49-F238E27FC236}">
                <a16:creationId xmlns:a16="http://schemas.microsoft.com/office/drawing/2014/main" id="{39D13D38-5DF1-443B-8A12-71E834FDC6A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25E644A-4A37-4757-9809-5B035E2874E6}"/>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550508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6578B-CD85-4BF1-A729-E8E8079B595F}"/>
              </a:ext>
            </a:extLst>
          </p:cNvPr>
          <p:cNvSpPr>
            <a:spLocks noGrp="1"/>
          </p:cNvSpPr>
          <p:nvPr>
            <p:ph type="title"/>
          </p:nvPr>
        </p:nvSpPr>
        <p:spPr>
          <a:xfrm>
            <a:off x="715383" y="1709738"/>
            <a:ext cx="10632067" cy="2852737"/>
          </a:xfr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58448C1-C13F-4826-8347-EEB00A6643D6}"/>
              </a:ext>
            </a:extLst>
          </p:cNvPr>
          <p:cNvSpPr>
            <a:spLocks noGrp="1"/>
          </p:cNvSpPr>
          <p:nvPr>
            <p:ph type="body" idx="1"/>
          </p:nvPr>
        </p:nvSpPr>
        <p:spPr>
          <a:xfrm>
            <a:off x="715383" y="4589463"/>
            <a:ext cx="10632067"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06546A-957F-4C4D-9744-1177AD258E10}"/>
              </a:ext>
            </a:extLst>
          </p:cNvPr>
          <p:cNvSpPr>
            <a:spLocks noGrp="1"/>
          </p:cNvSpPr>
          <p:nvPr>
            <p:ph type="dt" sz="half" idx="10"/>
          </p:nvPr>
        </p:nvSpPr>
        <p:spPr/>
        <p:txBody>
          <a:bodyPr/>
          <a:lstStyle/>
          <a:p>
            <a:fld id="{63DB64E7-5594-42A3-ADBF-E95A7ACEAD64}" type="datetime1">
              <a:rPr lang="en-US" smtClean="0"/>
              <a:t>4/30/2025</a:t>
            </a:fld>
            <a:endParaRPr lang="en-US"/>
          </a:p>
        </p:txBody>
      </p:sp>
      <p:sp>
        <p:nvSpPr>
          <p:cNvPr id="5" name="Footer Placeholder 4">
            <a:extLst>
              <a:ext uri="{FF2B5EF4-FFF2-40B4-BE49-F238E27FC236}">
                <a16:creationId xmlns:a16="http://schemas.microsoft.com/office/drawing/2014/main" id="{B1DB149C-CC63-4E3A-A83D-EF637EB5197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DB94775-7982-41EC-B584-D51224D38F77}"/>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820970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E4BD8-507D-48E4-A624-F16A741C3609}"/>
              </a:ext>
            </a:extLst>
          </p:cNvPr>
          <p:cNvSpPr>
            <a:spLocks noGrp="1"/>
          </p:cNvSpPr>
          <p:nvPr>
            <p:ph type="title"/>
          </p:nvPr>
        </p:nvSpPr>
        <p:spPr>
          <a:xfrm>
            <a:off x="700635" y="914400"/>
            <a:ext cx="10691265" cy="1307592"/>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10A07E4-3A39-457C-A059-7DFB6039D947}"/>
              </a:ext>
            </a:extLst>
          </p:cNvPr>
          <p:cNvSpPr>
            <a:spLocks noGrp="1"/>
          </p:cNvSpPr>
          <p:nvPr>
            <p:ph sz="half" idx="1"/>
          </p:nvPr>
        </p:nvSpPr>
        <p:spPr>
          <a:xfrm>
            <a:off x="704088" y="2221992"/>
            <a:ext cx="5212080" cy="37398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B141E17-47CE-4A78-B0FA-0E9786DA67C5}"/>
              </a:ext>
            </a:extLst>
          </p:cNvPr>
          <p:cNvSpPr>
            <a:spLocks noGrp="1"/>
          </p:cNvSpPr>
          <p:nvPr>
            <p:ph sz="half" idx="2"/>
          </p:nvPr>
        </p:nvSpPr>
        <p:spPr>
          <a:xfrm>
            <a:off x="6181344" y="2221992"/>
            <a:ext cx="5212080" cy="37398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9F02C13-D3ED-4044-9716-F29D79A184C9}"/>
              </a:ext>
            </a:extLst>
          </p:cNvPr>
          <p:cNvSpPr>
            <a:spLocks noGrp="1"/>
          </p:cNvSpPr>
          <p:nvPr>
            <p:ph type="dt" sz="half" idx="10"/>
          </p:nvPr>
        </p:nvSpPr>
        <p:spPr/>
        <p:txBody>
          <a:bodyPr/>
          <a:lstStyle/>
          <a:p>
            <a:fld id="{18462B0B-D248-4FFB-8695-AD7FA4B1284A}" type="datetime1">
              <a:rPr lang="en-US" smtClean="0"/>
              <a:t>4/30/2025</a:t>
            </a:fld>
            <a:endParaRPr lang="en-US"/>
          </a:p>
        </p:txBody>
      </p:sp>
      <p:sp>
        <p:nvSpPr>
          <p:cNvPr id="6" name="Footer Placeholder 5">
            <a:extLst>
              <a:ext uri="{FF2B5EF4-FFF2-40B4-BE49-F238E27FC236}">
                <a16:creationId xmlns:a16="http://schemas.microsoft.com/office/drawing/2014/main" id="{8AF334AD-FB29-4355-B5CF-85E61B4F340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A5AA154-790C-4774-9C21-8C543E733F26}"/>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2370232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7DD35-7673-4F88-86B0-634883B5E345}"/>
              </a:ext>
            </a:extLst>
          </p:cNvPr>
          <p:cNvSpPr>
            <a:spLocks noGrp="1"/>
          </p:cNvSpPr>
          <p:nvPr>
            <p:ph type="title"/>
          </p:nvPr>
        </p:nvSpPr>
        <p:spPr>
          <a:xfrm>
            <a:off x="704087" y="929147"/>
            <a:ext cx="10689336" cy="798451"/>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EC820D7-3E0B-47C6-A583-C4C839C5AF03}"/>
              </a:ext>
            </a:extLst>
          </p:cNvPr>
          <p:cNvSpPr>
            <a:spLocks noGrp="1"/>
          </p:cNvSpPr>
          <p:nvPr>
            <p:ph type="body" idx="1"/>
          </p:nvPr>
        </p:nvSpPr>
        <p:spPr>
          <a:xfrm>
            <a:off x="704088" y="1756538"/>
            <a:ext cx="5212080"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A839A7B-97D5-400F-B802-A0FF28FE9F15}"/>
              </a:ext>
            </a:extLst>
          </p:cNvPr>
          <p:cNvSpPr>
            <a:spLocks noGrp="1"/>
          </p:cNvSpPr>
          <p:nvPr>
            <p:ph sz="half" idx="2"/>
          </p:nvPr>
        </p:nvSpPr>
        <p:spPr>
          <a:xfrm>
            <a:off x="704088" y="2442702"/>
            <a:ext cx="5212080" cy="35191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2E0ECA2-DBF1-4681-9DFA-93AFD1B371DB}"/>
              </a:ext>
            </a:extLst>
          </p:cNvPr>
          <p:cNvSpPr>
            <a:spLocks noGrp="1"/>
          </p:cNvSpPr>
          <p:nvPr>
            <p:ph type="body" sz="quarter" idx="3"/>
          </p:nvPr>
        </p:nvSpPr>
        <p:spPr>
          <a:xfrm>
            <a:off x="6181344" y="1756538"/>
            <a:ext cx="5212080"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90EBBBB-517F-4ED7-9E51-CF0F7590B4D4}"/>
              </a:ext>
            </a:extLst>
          </p:cNvPr>
          <p:cNvSpPr>
            <a:spLocks noGrp="1"/>
          </p:cNvSpPr>
          <p:nvPr>
            <p:ph sz="quarter" idx="4"/>
          </p:nvPr>
        </p:nvSpPr>
        <p:spPr>
          <a:xfrm>
            <a:off x="6181344" y="2442702"/>
            <a:ext cx="5212080" cy="35191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511B5C7-1E37-478F-B4B0-C7202FFE41B9}"/>
              </a:ext>
            </a:extLst>
          </p:cNvPr>
          <p:cNvSpPr>
            <a:spLocks noGrp="1"/>
          </p:cNvSpPr>
          <p:nvPr>
            <p:ph type="dt" sz="half" idx="10"/>
          </p:nvPr>
        </p:nvSpPr>
        <p:spPr/>
        <p:txBody>
          <a:bodyPr/>
          <a:lstStyle/>
          <a:p>
            <a:fld id="{D0378EFB-9159-4510-B73F-4F0409ADE937}" type="datetime1">
              <a:rPr lang="en-US" smtClean="0"/>
              <a:t>4/30/2025</a:t>
            </a:fld>
            <a:endParaRPr lang="en-US"/>
          </a:p>
        </p:txBody>
      </p:sp>
      <p:sp>
        <p:nvSpPr>
          <p:cNvPr id="8" name="Footer Placeholder 7">
            <a:extLst>
              <a:ext uri="{FF2B5EF4-FFF2-40B4-BE49-F238E27FC236}">
                <a16:creationId xmlns:a16="http://schemas.microsoft.com/office/drawing/2014/main" id="{9153F7EF-507C-4CB3-86C5-8B34FFFC1D86}"/>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8E3DEA6-E4EB-4C2A-8B4F-55EC965B6219}"/>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32347594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32964-A933-4B98-A141-A4B316DAFA9F}"/>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5D684C9D-23DA-42B0-9DD3-7592F72E8DC9}"/>
              </a:ext>
            </a:extLst>
          </p:cNvPr>
          <p:cNvSpPr>
            <a:spLocks noGrp="1"/>
          </p:cNvSpPr>
          <p:nvPr>
            <p:ph type="dt" sz="half" idx="10"/>
          </p:nvPr>
        </p:nvSpPr>
        <p:spPr/>
        <p:txBody>
          <a:bodyPr/>
          <a:lstStyle/>
          <a:p>
            <a:fld id="{89BC9412-2452-4BED-A324-9D8C115361AD}" type="datetime1">
              <a:rPr lang="en-US" smtClean="0"/>
              <a:t>4/30/2025</a:t>
            </a:fld>
            <a:endParaRPr lang="en-US"/>
          </a:p>
        </p:txBody>
      </p:sp>
      <p:sp>
        <p:nvSpPr>
          <p:cNvPr id="4" name="Footer Placeholder 3">
            <a:extLst>
              <a:ext uri="{FF2B5EF4-FFF2-40B4-BE49-F238E27FC236}">
                <a16:creationId xmlns:a16="http://schemas.microsoft.com/office/drawing/2014/main" id="{68BF8F05-876F-49D8-AE30-5BB2A91ECD59}"/>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153D20DA-9260-4577-BB51-789570A243AF}"/>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18521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2C1F24-E0A1-45A7-8EF5-92CD9799341C}"/>
              </a:ext>
            </a:extLst>
          </p:cNvPr>
          <p:cNvSpPr>
            <a:spLocks noGrp="1"/>
          </p:cNvSpPr>
          <p:nvPr>
            <p:ph type="dt" sz="half" idx="10"/>
          </p:nvPr>
        </p:nvSpPr>
        <p:spPr/>
        <p:txBody>
          <a:bodyPr/>
          <a:lstStyle/>
          <a:p>
            <a:fld id="{F5318F62-D251-40E8-A23C-F4CFE9FEAB41}" type="datetime1">
              <a:rPr lang="en-US" smtClean="0"/>
              <a:t>4/30/2025</a:t>
            </a:fld>
            <a:endParaRPr lang="en-US"/>
          </a:p>
        </p:txBody>
      </p:sp>
      <p:sp>
        <p:nvSpPr>
          <p:cNvPr id="3" name="Footer Placeholder 2">
            <a:extLst>
              <a:ext uri="{FF2B5EF4-FFF2-40B4-BE49-F238E27FC236}">
                <a16:creationId xmlns:a16="http://schemas.microsoft.com/office/drawing/2014/main" id="{3E021C19-210E-46B0-9036-5D8AECC9260C}"/>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1A880FEF-487E-44DF-8615-DF2210419602}"/>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2751101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568EE-74C8-43A6-90BC-2DDD965CF64A}"/>
              </a:ext>
            </a:extLst>
          </p:cNvPr>
          <p:cNvSpPr>
            <a:spLocks noGrp="1"/>
          </p:cNvSpPr>
          <p:nvPr>
            <p:ph type="title"/>
          </p:nvPr>
        </p:nvSpPr>
        <p:spPr>
          <a:xfrm>
            <a:off x="704088" y="1069848"/>
            <a:ext cx="4093599" cy="1316736"/>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71C35AC-CAE3-48CF-A3E4-A075C9FDD71B}"/>
              </a:ext>
            </a:extLst>
          </p:cNvPr>
          <p:cNvSpPr>
            <a:spLocks noGrp="1"/>
          </p:cNvSpPr>
          <p:nvPr>
            <p:ph idx="1"/>
          </p:nvPr>
        </p:nvSpPr>
        <p:spPr>
          <a:xfrm>
            <a:off x="5183188" y="1069848"/>
            <a:ext cx="6172200" cy="47912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D9D03EA-5FAD-4609-A2B8-624E426847E3}"/>
              </a:ext>
            </a:extLst>
          </p:cNvPr>
          <p:cNvSpPr>
            <a:spLocks noGrp="1"/>
          </p:cNvSpPr>
          <p:nvPr>
            <p:ph type="body" sz="half" idx="2"/>
          </p:nvPr>
        </p:nvSpPr>
        <p:spPr>
          <a:xfrm>
            <a:off x="704088" y="2551176"/>
            <a:ext cx="4093599" cy="331927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58D2EA-2191-4216-B64D-067BDFE12375}"/>
              </a:ext>
            </a:extLst>
          </p:cNvPr>
          <p:cNvSpPr>
            <a:spLocks noGrp="1"/>
          </p:cNvSpPr>
          <p:nvPr>
            <p:ph type="dt" sz="half" idx="10"/>
          </p:nvPr>
        </p:nvSpPr>
        <p:spPr/>
        <p:txBody>
          <a:bodyPr/>
          <a:lstStyle/>
          <a:p>
            <a:fld id="{44F76144-149E-4874-93A5-554A0357CF82}" type="datetime1">
              <a:rPr lang="en-US" smtClean="0"/>
              <a:t>4/30/2025</a:t>
            </a:fld>
            <a:endParaRPr lang="en-US"/>
          </a:p>
        </p:txBody>
      </p:sp>
      <p:sp>
        <p:nvSpPr>
          <p:cNvPr id="6" name="Footer Placeholder 5">
            <a:extLst>
              <a:ext uri="{FF2B5EF4-FFF2-40B4-BE49-F238E27FC236}">
                <a16:creationId xmlns:a16="http://schemas.microsoft.com/office/drawing/2014/main" id="{78042128-DAB4-481C-BEE6-3523E8E88BA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E50E382-C500-4A4C-A7C6-43860383AB91}"/>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20463801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FE98B-EACF-4251-A8AF-0D9EDD17C664}"/>
              </a:ext>
            </a:extLst>
          </p:cNvPr>
          <p:cNvSpPr>
            <a:spLocks noGrp="1"/>
          </p:cNvSpPr>
          <p:nvPr>
            <p:ph type="title"/>
          </p:nvPr>
        </p:nvSpPr>
        <p:spPr>
          <a:xfrm>
            <a:off x="704088" y="1066800"/>
            <a:ext cx="4103431" cy="1317523"/>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3905F473-761A-4002-AF70-9FF878D0139E}"/>
              </a:ext>
            </a:extLst>
          </p:cNvPr>
          <p:cNvSpPr>
            <a:spLocks noGrp="1"/>
          </p:cNvSpPr>
          <p:nvPr>
            <p:ph type="pic" idx="1"/>
          </p:nvPr>
        </p:nvSpPr>
        <p:spPr>
          <a:xfrm>
            <a:off x="5183188" y="1066800"/>
            <a:ext cx="6172200" cy="4794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FA0C2E6A-F834-4540-BB00-E13CB45DC362}"/>
              </a:ext>
            </a:extLst>
          </p:cNvPr>
          <p:cNvSpPr>
            <a:spLocks noGrp="1"/>
          </p:cNvSpPr>
          <p:nvPr>
            <p:ph type="body" sz="half" idx="2"/>
          </p:nvPr>
        </p:nvSpPr>
        <p:spPr>
          <a:xfrm>
            <a:off x="704088" y="2552700"/>
            <a:ext cx="4103431" cy="33162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0C38EAB-AD63-415C-B263-BA1D8FBE3CB0}"/>
              </a:ext>
            </a:extLst>
          </p:cNvPr>
          <p:cNvSpPr>
            <a:spLocks noGrp="1"/>
          </p:cNvSpPr>
          <p:nvPr>
            <p:ph type="dt" sz="half" idx="10"/>
          </p:nvPr>
        </p:nvSpPr>
        <p:spPr/>
        <p:txBody>
          <a:bodyPr/>
          <a:lstStyle/>
          <a:p>
            <a:fld id="{50BA65D8-0540-4835-AE5C-25D29DBA01BE}" type="datetime1">
              <a:rPr lang="en-US" smtClean="0"/>
              <a:t>4/30/2025</a:t>
            </a:fld>
            <a:endParaRPr lang="en-US"/>
          </a:p>
        </p:txBody>
      </p:sp>
      <p:sp>
        <p:nvSpPr>
          <p:cNvPr id="6" name="Footer Placeholder 5">
            <a:extLst>
              <a:ext uri="{FF2B5EF4-FFF2-40B4-BE49-F238E27FC236}">
                <a16:creationId xmlns:a16="http://schemas.microsoft.com/office/drawing/2014/main" id="{422E5541-B6DE-45E8-BCFE-0DFC4F57407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BB78D45-289B-46AF-8CB9-E6150BEA17ED}"/>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1750936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A362AC-B59F-4AC7-B279-57DDD5336BCA}"/>
              </a:ext>
            </a:extLst>
          </p:cNvPr>
          <p:cNvSpPr>
            <a:spLocks noGrp="1"/>
          </p:cNvSpPr>
          <p:nvPr>
            <p:ph type="title"/>
          </p:nvPr>
        </p:nvSpPr>
        <p:spPr>
          <a:xfrm>
            <a:off x="700635" y="914400"/>
            <a:ext cx="10691265" cy="130759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E6042DB-75BD-4EC1-B6D9-8A72EF940CAA}"/>
              </a:ext>
            </a:extLst>
          </p:cNvPr>
          <p:cNvSpPr>
            <a:spLocks noGrp="1"/>
          </p:cNvSpPr>
          <p:nvPr>
            <p:ph type="body" idx="1"/>
          </p:nvPr>
        </p:nvSpPr>
        <p:spPr>
          <a:xfrm>
            <a:off x="700635" y="2221992"/>
            <a:ext cx="10691265" cy="37398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1DD1378-7C96-4079-B44C-3D86B4657596}"/>
              </a:ext>
            </a:extLst>
          </p:cNvPr>
          <p:cNvSpPr>
            <a:spLocks noGrp="1"/>
          </p:cNvSpPr>
          <p:nvPr>
            <p:ph type="dt" sz="half" idx="2"/>
          </p:nvPr>
        </p:nvSpPr>
        <p:spPr>
          <a:xfrm>
            <a:off x="8369448" y="6356350"/>
            <a:ext cx="2549564" cy="365125"/>
          </a:xfrm>
          <a:prstGeom prst="rect">
            <a:avLst/>
          </a:prstGeom>
        </p:spPr>
        <p:txBody>
          <a:bodyPr vert="horz" lIns="91440" tIns="45720" rIns="91440" bIns="45720" rtlCol="0" anchor="ctr"/>
          <a:lstStyle>
            <a:lvl1pPr algn="r">
              <a:defRPr sz="1050">
                <a:solidFill>
                  <a:schemeClr val="tx1"/>
                </a:solidFill>
                <a:latin typeface="+mj-lt"/>
              </a:defRPr>
            </a:lvl1pPr>
          </a:lstStyle>
          <a:p>
            <a:fld id="{E31BA835-12AC-4E8F-955A-EA3F4DE2791F}" type="datetime1">
              <a:rPr lang="en-US" smtClean="0"/>
              <a:t>4/30/2025</a:t>
            </a:fld>
            <a:endParaRPr lang="en-US"/>
          </a:p>
        </p:txBody>
      </p:sp>
      <p:sp>
        <p:nvSpPr>
          <p:cNvPr id="5" name="Footer Placeholder 4">
            <a:extLst>
              <a:ext uri="{FF2B5EF4-FFF2-40B4-BE49-F238E27FC236}">
                <a16:creationId xmlns:a16="http://schemas.microsoft.com/office/drawing/2014/main" id="{D19B6B78-577F-43F5-BAEE-BF72484C9850}"/>
              </a:ext>
            </a:extLst>
          </p:cNvPr>
          <p:cNvSpPr>
            <a:spLocks noGrp="1"/>
          </p:cNvSpPr>
          <p:nvPr>
            <p:ph type="ftr" sz="quarter" idx="3"/>
          </p:nvPr>
        </p:nvSpPr>
        <p:spPr>
          <a:xfrm>
            <a:off x="704088" y="6356350"/>
            <a:ext cx="4539727" cy="365125"/>
          </a:xfrm>
          <a:prstGeom prst="rect">
            <a:avLst/>
          </a:prstGeom>
        </p:spPr>
        <p:txBody>
          <a:bodyPr vert="horz" lIns="91440" tIns="45720" rIns="91440" bIns="45720" rtlCol="0" anchor="ctr"/>
          <a:lstStyle>
            <a:lvl1pPr algn="l">
              <a:defRPr sz="1050">
                <a:solidFill>
                  <a:schemeClr val="tx1"/>
                </a:solidFill>
                <a:latin typeface="+mj-lt"/>
              </a:defRPr>
            </a:lvl1pPr>
          </a:lstStyle>
          <a:p>
            <a:endParaRPr lang="en-US" dirty="0"/>
          </a:p>
        </p:txBody>
      </p:sp>
      <p:sp>
        <p:nvSpPr>
          <p:cNvPr id="6" name="Slide Number Placeholder 5">
            <a:extLst>
              <a:ext uri="{FF2B5EF4-FFF2-40B4-BE49-F238E27FC236}">
                <a16:creationId xmlns:a16="http://schemas.microsoft.com/office/drawing/2014/main" id="{A8CC75B8-AF8F-4D8A-9B3D-D1951A64BADB}"/>
              </a:ext>
            </a:extLst>
          </p:cNvPr>
          <p:cNvSpPr>
            <a:spLocks noGrp="1"/>
          </p:cNvSpPr>
          <p:nvPr>
            <p:ph type="sldNum" sz="quarter" idx="4"/>
          </p:nvPr>
        </p:nvSpPr>
        <p:spPr>
          <a:xfrm>
            <a:off x="10919012" y="6356350"/>
            <a:ext cx="672354" cy="365125"/>
          </a:xfrm>
          <a:prstGeom prst="rect">
            <a:avLst/>
          </a:prstGeom>
        </p:spPr>
        <p:txBody>
          <a:bodyPr vert="horz" lIns="91440" tIns="45720" rIns="91440" bIns="45720" rtlCol="0" anchor="ctr"/>
          <a:lstStyle>
            <a:lvl1pPr algn="r">
              <a:defRPr sz="1800">
                <a:solidFill>
                  <a:schemeClr val="tx1"/>
                </a:solidFill>
              </a:defRPr>
            </a:lvl1pPr>
          </a:lstStyle>
          <a:p>
            <a:fld id="{87E7843D-FF13-4365-9478-9625B70A2705}" type="slidenum">
              <a:rPr lang="en-US" smtClean="0"/>
              <a:t>‹#›</a:t>
            </a:fld>
            <a:endParaRPr lang="en-US"/>
          </a:p>
        </p:txBody>
      </p:sp>
      <p:cxnSp>
        <p:nvCxnSpPr>
          <p:cNvPr id="7" name="Straight Connector 6">
            <a:extLst>
              <a:ext uri="{FF2B5EF4-FFF2-40B4-BE49-F238E27FC236}">
                <a16:creationId xmlns:a16="http://schemas.microsoft.com/office/drawing/2014/main" id="{F64F9B95-9045-48D2-B9F3-2927E98F54AA}"/>
              </a:ext>
            </a:extLst>
          </p:cNvPr>
          <p:cNvCxnSpPr>
            <a:cxnSpLocks/>
          </p:cNvCxnSpPr>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085AA86F-6A4D-4BCB-A045-D992CDC2959B}"/>
              </a:ext>
            </a:extLst>
          </p:cNvPr>
          <p:cNvCxnSpPr>
            <a:cxnSpLocks/>
          </p:cNvCxnSpPr>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4080290"/>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hf sldNum="0" hdr="0" ftr="0" dt="0"/>
  <p:txStyles>
    <p:titleStyle>
      <a:lvl1pPr algn="l" defTabSz="914400" rtl="0" eaLnBrk="1" latinLnBrk="0" hangingPunct="1">
        <a:lnSpc>
          <a:spcPct val="100000"/>
        </a:lnSpc>
        <a:spcBef>
          <a:spcPct val="0"/>
        </a:spcBef>
        <a:buNone/>
        <a:defRPr sz="4000" kern="1200" cap="all" spc="30" baseline="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0B98925-0550-1AFB-C1DC-02792400FB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sto MT"/>
              <a:ea typeface="+mn-ea"/>
              <a:cs typeface="+mn-cs"/>
            </a:endParaRPr>
          </a:p>
        </p:txBody>
      </p:sp>
      <p:pic>
        <p:nvPicPr>
          <p:cNvPr id="4" name="Picture 3" descr="School desk with books and pencils with chalkboard in background">
            <a:extLst>
              <a:ext uri="{FF2B5EF4-FFF2-40B4-BE49-F238E27FC236}">
                <a16:creationId xmlns:a16="http://schemas.microsoft.com/office/drawing/2014/main" id="{322B3323-A453-B0F6-D3D5-F62B8F81BA27}"/>
              </a:ext>
            </a:extLst>
          </p:cNvPr>
          <p:cNvPicPr>
            <a:picLocks noChangeAspect="1"/>
          </p:cNvPicPr>
          <p:nvPr/>
        </p:nvPicPr>
        <p:blipFill>
          <a:blip r:embed="rId2"/>
          <a:srcRect t="12413" b="3317"/>
          <a:stretch/>
        </p:blipFill>
        <p:spPr>
          <a:xfrm>
            <a:off x="20" y="10"/>
            <a:ext cx="12191979" cy="6857990"/>
          </a:xfrm>
          <a:prstGeom prst="rect">
            <a:avLst/>
          </a:prstGeom>
        </p:spPr>
      </p:pic>
      <p:sp>
        <p:nvSpPr>
          <p:cNvPr id="11" name="Rectangle 10">
            <a:extLst>
              <a:ext uri="{FF2B5EF4-FFF2-40B4-BE49-F238E27FC236}">
                <a16:creationId xmlns:a16="http://schemas.microsoft.com/office/drawing/2014/main" id="{0CCA9273-E74E-A306-1F74-BEF9EDA305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12192000" cy="2462170"/>
          </a:xfrm>
          <a:prstGeom prst="rect">
            <a:avLst/>
          </a:prstGeom>
          <a:gradFill>
            <a:gsLst>
              <a:gs pos="0">
                <a:schemeClr val="bg1">
                  <a:alpha val="0"/>
                </a:schemeClr>
              </a:gs>
              <a:gs pos="48000">
                <a:schemeClr val="bg1">
                  <a:alpha val="17000"/>
                </a:schemeClr>
              </a:gs>
              <a:gs pos="100000">
                <a:schemeClr val="bg1">
                  <a:alpha val="4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sto MT"/>
              <a:ea typeface="+mn-ea"/>
              <a:cs typeface="+mn-cs"/>
            </a:endParaRPr>
          </a:p>
        </p:txBody>
      </p:sp>
      <p:sp>
        <p:nvSpPr>
          <p:cNvPr id="2" name="Title 1">
            <a:extLst>
              <a:ext uri="{FF2B5EF4-FFF2-40B4-BE49-F238E27FC236}">
                <a16:creationId xmlns:a16="http://schemas.microsoft.com/office/drawing/2014/main" id="{2AC546DC-DCB9-2645-8498-55CC886B7C77}"/>
              </a:ext>
            </a:extLst>
          </p:cNvPr>
          <p:cNvSpPr>
            <a:spLocks noGrp="1"/>
          </p:cNvSpPr>
          <p:nvPr>
            <p:ph type="ctrTitle"/>
          </p:nvPr>
        </p:nvSpPr>
        <p:spPr>
          <a:xfrm>
            <a:off x="320039" y="175147"/>
            <a:ext cx="7978385" cy="916234"/>
          </a:xfrm>
        </p:spPr>
        <p:txBody>
          <a:bodyPr anchor="ctr">
            <a:normAutofit fontScale="90000"/>
          </a:bodyPr>
          <a:lstStyle/>
          <a:p>
            <a:r>
              <a:rPr lang="en-GB" sz="3600" dirty="0"/>
              <a:t>Concrete – Pictorial – Abstract: CPA</a:t>
            </a:r>
          </a:p>
        </p:txBody>
      </p:sp>
      <p:sp>
        <p:nvSpPr>
          <p:cNvPr id="3" name="Subtitle 2">
            <a:extLst>
              <a:ext uri="{FF2B5EF4-FFF2-40B4-BE49-F238E27FC236}">
                <a16:creationId xmlns:a16="http://schemas.microsoft.com/office/drawing/2014/main" id="{CF1080D8-5924-4C38-9579-DC1E48E41351}"/>
              </a:ext>
            </a:extLst>
          </p:cNvPr>
          <p:cNvSpPr>
            <a:spLocks noGrp="1"/>
          </p:cNvSpPr>
          <p:nvPr>
            <p:ph type="subTitle" idx="1"/>
          </p:nvPr>
        </p:nvSpPr>
        <p:spPr>
          <a:xfrm>
            <a:off x="8298426" y="196597"/>
            <a:ext cx="3634494" cy="868139"/>
          </a:xfrm>
        </p:spPr>
        <p:txBody>
          <a:bodyPr anchor="ctr">
            <a:normAutofit/>
          </a:bodyPr>
          <a:lstStyle/>
          <a:p>
            <a:pPr algn="r"/>
            <a:fld id="{62F89B6C-3682-4881-AC35-9EA20853CC5C}" type="datetime2">
              <a:rPr lang="en-GB" sz="1800" smtClean="0"/>
              <a:t>Wednesday, 30 April 2025</a:t>
            </a:fld>
            <a:endParaRPr lang="en-GB" sz="1800" dirty="0"/>
          </a:p>
        </p:txBody>
      </p:sp>
    </p:spTree>
    <p:extLst>
      <p:ext uri="{BB962C8B-B14F-4D97-AF65-F5344CB8AC3E}">
        <p14:creationId xmlns:p14="http://schemas.microsoft.com/office/powerpoint/2010/main" val="127306200"/>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2A8D2-9DA1-C7A5-7235-FC45BF0E2861}"/>
              </a:ext>
            </a:extLst>
          </p:cNvPr>
          <p:cNvSpPr>
            <a:spLocks noGrp="1"/>
          </p:cNvSpPr>
          <p:nvPr>
            <p:ph type="title"/>
          </p:nvPr>
        </p:nvSpPr>
        <p:spPr/>
        <p:txBody>
          <a:bodyPr/>
          <a:lstStyle/>
          <a:p>
            <a:r>
              <a:rPr lang="en-GB" dirty="0"/>
              <a:t>Classroom environment tips</a:t>
            </a:r>
          </a:p>
        </p:txBody>
      </p:sp>
      <p:sp>
        <p:nvSpPr>
          <p:cNvPr id="3" name="Content Placeholder 2">
            <a:extLst>
              <a:ext uri="{FF2B5EF4-FFF2-40B4-BE49-F238E27FC236}">
                <a16:creationId xmlns:a16="http://schemas.microsoft.com/office/drawing/2014/main" id="{63E23F0C-B5FF-708D-E4D7-E2CFD6975145}"/>
              </a:ext>
            </a:extLst>
          </p:cNvPr>
          <p:cNvSpPr>
            <a:spLocks noGrp="1"/>
          </p:cNvSpPr>
          <p:nvPr>
            <p:ph idx="1"/>
          </p:nvPr>
        </p:nvSpPr>
        <p:spPr/>
        <p:txBody>
          <a:bodyPr>
            <a:normAutofit fontScale="85000" lnSpcReduction="20000"/>
          </a:bodyPr>
          <a:lstStyle/>
          <a:p>
            <a:pPr marL="0" indent="0">
              <a:buNone/>
            </a:pPr>
            <a:r>
              <a:rPr lang="en-GB" sz="3900" dirty="0">
                <a:latin typeface="Aptos" panose="020B0004020202020204" pitchFamily="34" charset="0"/>
              </a:rPr>
              <a:t>•	Ensure </a:t>
            </a:r>
            <a:r>
              <a:rPr lang="en-GB" sz="3900" b="1" dirty="0">
                <a:latin typeface="Aptos" panose="020B0004020202020204" pitchFamily="34" charset="0"/>
              </a:rPr>
              <a:t>manipulatives are well-organised, </a:t>
            </a:r>
            <a:r>
              <a:rPr lang="en-GB" sz="3900" dirty="0">
                <a:latin typeface="Aptos" panose="020B0004020202020204" pitchFamily="34" charset="0"/>
              </a:rPr>
              <a:t>labelled, 	and easy to access/put away.</a:t>
            </a:r>
          </a:p>
          <a:p>
            <a:pPr marL="0" indent="0">
              <a:buNone/>
            </a:pPr>
            <a:r>
              <a:rPr lang="en-GB" sz="3900" dirty="0">
                <a:latin typeface="Aptos" panose="020B0004020202020204" pitchFamily="34" charset="0"/>
              </a:rPr>
              <a:t>•	Limit choice if too many options lead to overwhelm 	— offer </a:t>
            </a:r>
            <a:r>
              <a:rPr lang="en-GB" sz="3900" b="1" dirty="0">
                <a:latin typeface="Aptos" panose="020B0004020202020204" pitchFamily="34" charset="0"/>
              </a:rPr>
              <a:t>2–3 purposeful options at most.</a:t>
            </a:r>
          </a:p>
          <a:p>
            <a:pPr marL="0" indent="0">
              <a:buNone/>
            </a:pPr>
            <a:r>
              <a:rPr lang="en-GB" sz="3900" dirty="0">
                <a:latin typeface="Aptos" panose="020B0004020202020204" pitchFamily="34" charset="0"/>
              </a:rPr>
              <a:t>•	Integrate </a:t>
            </a:r>
            <a:r>
              <a:rPr lang="en-GB" sz="3900" b="1" dirty="0">
                <a:latin typeface="Aptos" panose="020B0004020202020204" pitchFamily="34" charset="0"/>
              </a:rPr>
              <a:t>movement breaks </a:t>
            </a:r>
            <a:r>
              <a:rPr lang="en-GB" sz="3900" dirty="0">
                <a:latin typeface="Aptos" panose="020B0004020202020204" pitchFamily="34" charset="0"/>
              </a:rPr>
              <a:t>for learners with ADHD 	using manipulatives that involve physical interaction 	(e.g., sorting stations or standing tasks).</a:t>
            </a:r>
          </a:p>
          <a:p>
            <a:pPr marL="0" indent="0">
              <a:buNone/>
            </a:pPr>
            <a:endParaRPr lang="en-GB" dirty="0"/>
          </a:p>
        </p:txBody>
      </p:sp>
    </p:spTree>
    <p:extLst>
      <p:ext uri="{BB962C8B-B14F-4D97-AF65-F5344CB8AC3E}">
        <p14:creationId xmlns:p14="http://schemas.microsoft.com/office/powerpoint/2010/main" val="12463992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8CDC0-6F0C-6220-1143-2A8A40846789}"/>
              </a:ext>
            </a:extLst>
          </p:cNvPr>
          <p:cNvSpPr>
            <a:spLocks noGrp="1"/>
          </p:cNvSpPr>
          <p:nvPr>
            <p:ph type="title"/>
          </p:nvPr>
        </p:nvSpPr>
        <p:spPr/>
        <p:txBody>
          <a:bodyPr/>
          <a:lstStyle/>
          <a:p>
            <a:r>
              <a:rPr lang="en-GB" dirty="0"/>
              <a:t>Practical tips for the classroom</a:t>
            </a:r>
          </a:p>
        </p:txBody>
      </p:sp>
      <p:sp>
        <p:nvSpPr>
          <p:cNvPr id="3" name="Content Placeholder 2">
            <a:extLst>
              <a:ext uri="{FF2B5EF4-FFF2-40B4-BE49-F238E27FC236}">
                <a16:creationId xmlns:a16="http://schemas.microsoft.com/office/drawing/2014/main" id="{5AF90C2F-ED62-D729-A089-2735AE01520D}"/>
              </a:ext>
            </a:extLst>
          </p:cNvPr>
          <p:cNvSpPr>
            <a:spLocks noGrp="1"/>
          </p:cNvSpPr>
          <p:nvPr>
            <p:ph idx="1"/>
          </p:nvPr>
        </p:nvSpPr>
        <p:spPr/>
        <p:txBody>
          <a:bodyPr>
            <a:normAutofit fontScale="85000" lnSpcReduction="10000"/>
          </a:bodyPr>
          <a:lstStyle/>
          <a:p>
            <a:pPr marL="0" indent="0">
              <a:buNone/>
            </a:pPr>
            <a:r>
              <a:rPr lang="en-GB" sz="3300" dirty="0">
                <a:latin typeface="Aptos" panose="020B0004020202020204" pitchFamily="34" charset="0"/>
              </a:rPr>
              <a:t>•	Store manipulatives in labelled containers.</a:t>
            </a:r>
          </a:p>
          <a:p>
            <a:pPr marL="0" indent="0">
              <a:buNone/>
            </a:pPr>
            <a:r>
              <a:rPr lang="en-GB" sz="3300" dirty="0">
                <a:latin typeface="Aptos" panose="020B0004020202020204" pitchFamily="34" charset="0"/>
              </a:rPr>
              <a:t>•	Introduce materials one at a time.</a:t>
            </a:r>
          </a:p>
          <a:p>
            <a:pPr marL="0" indent="0">
              <a:buNone/>
            </a:pPr>
            <a:r>
              <a:rPr lang="en-GB" sz="3300" dirty="0">
                <a:latin typeface="Aptos" panose="020B0004020202020204" pitchFamily="34" charset="0"/>
              </a:rPr>
              <a:t>•	Model how to use them before expecting independent work.</a:t>
            </a:r>
          </a:p>
          <a:p>
            <a:pPr marL="0" indent="0">
              <a:buNone/>
            </a:pPr>
            <a:r>
              <a:rPr lang="en-GB" sz="3300" dirty="0">
                <a:latin typeface="Aptos" panose="020B0004020202020204" pitchFamily="34" charset="0"/>
              </a:rPr>
              <a:t>•	Encourage discussion using sentence starters.</a:t>
            </a:r>
          </a:p>
          <a:p>
            <a:pPr marL="0" indent="0">
              <a:buNone/>
            </a:pPr>
            <a:r>
              <a:rPr lang="en-GB" sz="3300" dirty="0">
                <a:latin typeface="Aptos" panose="020B0004020202020204" pitchFamily="34" charset="0"/>
              </a:rPr>
              <a:t>•	Use manipulatives for both group and individual tasks.</a:t>
            </a:r>
          </a:p>
          <a:p>
            <a:pPr marL="0" indent="0">
              <a:buNone/>
            </a:pPr>
            <a:r>
              <a:rPr lang="en-GB" sz="3300" dirty="0">
                <a:latin typeface="Aptos" panose="020B0004020202020204" pitchFamily="34" charset="0"/>
              </a:rPr>
              <a:t>•	Be prepared to adapt the manipulative if a child becomes 	fixated or overwhelmed.</a:t>
            </a:r>
          </a:p>
          <a:p>
            <a:pPr marL="0" indent="0">
              <a:buNone/>
            </a:pPr>
            <a:endParaRPr lang="en-GB" dirty="0"/>
          </a:p>
        </p:txBody>
      </p:sp>
    </p:spTree>
    <p:extLst>
      <p:ext uri="{BB962C8B-B14F-4D97-AF65-F5344CB8AC3E}">
        <p14:creationId xmlns:p14="http://schemas.microsoft.com/office/powerpoint/2010/main" val="34185435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E8EE2-B21E-DDF4-7DF3-43E7FCA2D2DA}"/>
              </a:ext>
            </a:extLst>
          </p:cNvPr>
          <p:cNvSpPr>
            <a:spLocks noGrp="1"/>
          </p:cNvSpPr>
          <p:nvPr>
            <p:ph type="title"/>
          </p:nvPr>
        </p:nvSpPr>
        <p:spPr/>
        <p:txBody>
          <a:bodyPr/>
          <a:lstStyle/>
          <a:p>
            <a:r>
              <a:rPr lang="en-GB" dirty="0"/>
              <a:t>Supporting research </a:t>
            </a:r>
          </a:p>
        </p:txBody>
      </p:sp>
      <p:sp>
        <p:nvSpPr>
          <p:cNvPr id="3" name="Content Placeholder 2">
            <a:extLst>
              <a:ext uri="{FF2B5EF4-FFF2-40B4-BE49-F238E27FC236}">
                <a16:creationId xmlns:a16="http://schemas.microsoft.com/office/drawing/2014/main" id="{97E457FB-CE77-DEFD-179D-BCEC1C02DE19}"/>
              </a:ext>
            </a:extLst>
          </p:cNvPr>
          <p:cNvSpPr>
            <a:spLocks noGrp="1"/>
          </p:cNvSpPr>
          <p:nvPr>
            <p:ph idx="1"/>
          </p:nvPr>
        </p:nvSpPr>
        <p:spPr/>
        <p:txBody>
          <a:bodyPr>
            <a:normAutofit fontScale="92500" lnSpcReduction="10000"/>
          </a:bodyPr>
          <a:lstStyle/>
          <a:p>
            <a:pPr marL="0" indent="0">
              <a:buNone/>
            </a:pPr>
            <a:r>
              <a:rPr lang="en-GB" sz="3200" dirty="0">
                <a:latin typeface="Aptos" panose="020B0004020202020204" pitchFamily="34" charset="0"/>
              </a:rPr>
              <a:t>•	</a:t>
            </a:r>
            <a:r>
              <a:rPr lang="en-GB" sz="3200" b="1" dirty="0">
                <a:latin typeface="Aptos" panose="020B0004020202020204" pitchFamily="34" charset="0"/>
              </a:rPr>
              <a:t>Bruner (1966): </a:t>
            </a:r>
            <a:r>
              <a:rPr lang="en-GB" sz="3200" dirty="0">
                <a:latin typeface="Aptos" panose="020B0004020202020204" pitchFamily="34" charset="0"/>
              </a:rPr>
              <a:t>Advocated for learning through enactive 	(concrete), iconic (pictorial), and symbolic (abstract) 	modes.</a:t>
            </a:r>
          </a:p>
          <a:p>
            <a:pPr marL="0" indent="0">
              <a:buNone/>
            </a:pPr>
            <a:r>
              <a:rPr lang="en-GB" sz="3200" dirty="0">
                <a:latin typeface="Aptos" panose="020B0004020202020204" pitchFamily="34" charset="0"/>
              </a:rPr>
              <a:t>•	</a:t>
            </a:r>
            <a:r>
              <a:rPr lang="en-GB" sz="3200" b="1" dirty="0">
                <a:latin typeface="Aptos" panose="020B0004020202020204" pitchFamily="34" charset="0"/>
              </a:rPr>
              <a:t>NCETM (UK): </a:t>
            </a:r>
            <a:r>
              <a:rPr lang="en-GB" sz="3200" dirty="0">
                <a:latin typeface="Aptos" panose="020B0004020202020204" pitchFamily="34" charset="0"/>
              </a:rPr>
              <a:t>Endorses CPA as central to mathematics 	mastery.</a:t>
            </a:r>
          </a:p>
          <a:p>
            <a:pPr marL="0" indent="0">
              <a:buNone/>
            </a:pPr>
            <a:r>
              <a:rPr lang="en-GB" sz="3200" dirty="0">
                <a:latin typeface="Aptos" panose="020B0004020202020204" pitchFamily="34" charset="0"/>
              </a:rPr>
              <a:t>•	</a:t>
            </a:r>
            <a:r>
              <a:rPr lang="en-GB" sz="3200" b="1" dirty="0">
                <a:latin typeface="Aptos" panose="020B0004020202020204" pitchFamily="34" charset="0"/>
              </a:rPr>
              <a:t>Specialist Pedagogy</a:t>
            </a:r>
            <a:r>
              <a:rPr lang="en-GB" sz="3200" dirty="0">
                <a:latin typeface="Aptos" panose="020B0004020202020204" pitchFamily="34" charset="0"/>
              </a:rPr>
              <a:t>: CPA and manipulative use align with 	SCERTS, Attention Autism, and TEACCH models.</a:t>
            </a:r>
          </a:p>
          <a:p>
            <a:pPr marL="0" indent="0">
              <a:buNone/>
            </a:pPr>
            <a:endParaRPr lang="en-GB" dirty="0"/>
          </a:p>
        </p:txBody>
      </p:sp>
    </p:spTree>
    <p:extLst>
      <p:ext uri="{BB962C8B-B14F-4D97-AF65-F5344CB8AC3E}">
        <p14:creationId xmlns:p14="http://schemas.microsoft.com/office/powerpoint/2010/main" val="3640582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BD41E-F77B-8065-4C71-42A883357A12}"/>
              </a:ext>
            </a:extLst>
          </p:cNvPr>
          <p:cNvSpPr>
            <a:spLocks noGrp="1"/>
          </p:cNvSpPr>
          <p:nvPr>
            <p:ph type="title"/>
          </p:nvPr>
        </p:nvSpPr>
        <p:spPr/>
        <p:txBody>
          <a:bodyPr/>
          <a:lstStyle/>
          <a:p>
            <a:r>
              <a:rPr lang="en-GB" dirty="0"/>
              <a:t>conclusion</a:t>
            </a:r>
          </a:p>
        </p:txBody>
      </p:sp>
      <p:sp>
        <p:nvSpPr>
          <p:cNvPr id="3" name="Content Placeholder 2">
            <a:extLst>
              <a:ext uri="{FF2B5EF4-FFF2-40B4-BE49-F238E27FC236}">
                <a16:creationId xmlns:a16="http://schemas.microsoft.com/office/drawing/2014/main" id="{C3F782B9-FFDA-BB30-26EB-F90163E0141D}"/>
              </a:ext>
            </a:extLst>
          </p:cNvPr>
          <p:cNvSpPr>
            <a:spLocks noGrp="1"/>
          </p:cNvSpPr>
          <p:nvPr>
            <p:ph idx="1"/>
          </p:nvPr>
        </p:nvSpPr>
        <p:spPr/>
        <p:txBody>
          <a:bodyPr>
            <a:normAutofit fontScale="92500" lnSpcReduction="10000"/>
          </a:bodyPr>
          <a:lstStyle/>
          <a:p>
            <a:pPr marL="0" indent="0">
              <a:buNone/>
            </a:pPr>
            <a:r>
              <a:rPr lang="en-GB" sz="4000" dirty="0">
                <a:latin typeface="Aptos" panose="020B0004020202020204" pitchFamily="34" charset="0"/>
              </a:rPr>
              <a:t>Manipulatives, when used with intention and structure, empower pupils with autism and ADHD to access the curriculum more confidently. The CPA approach provides a research-based, stepwise method to develop deep understanding and reduce barriers to learning.</a:t>
            </a:r>
          </a:p>
        </p:txBody>
      </p:sp>
    </p:spTree>
    <p:extLst>
      <p:ext uri="{BB962C8B-B14F-4D97-AF65-F5344CB8AC3E}">
        <p14:creationId xmlns:p14="http://schemas.microsoft.com/office/powerpoint/2010/main" val="3590934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F4663-5984-1377-C402-B67AA2D915E6}"/>
              </a:ext>
            </a:extLst>
          </p:cNvPr>
          <p:cNvSpPr>
            <a:spLocks noGrp="1"/>
          </p:cNvSpPr>
          <p:nvPr>
            <p:ph type="title"/>
          </p:nvPr>
        </p:nvSpPr>
        <p:spPr/>
        <p:txBody>
          <a:bodyPr/>
          <a:lstStyle/>
          <a:p>
            <a:r>
              <a:rPr lang="en-GB" dirty="0"/>
              <a:t>Introduction</a:t>
            </a:r>
          </a:p>
        </p:txBody>
      </p:sp>
      <p:sp>
        <p:nvSpPr>
          <p:cNvPr id="3" name="Content Placeholder 2">
            <a:extLst>
              <a:ext uri="{FF2B5EF4-FFF2-40B4-BE49-F238E27FC236}">
                <a16:creationId xmlns:a16="http://schemas.microsoft.com/office/drawing/2014/main" id="{F8059440-EFCE-0F75-E2BA-328E5CF46117}"/>
              </a:ext>
            </a:extLst>
          </p:cNvPr>
          <p:cNvSpPr>
            <a:spLocks noGrp="1"/>
          </p:cNvSpPr>
          <p:nvPr>
            <p:ph idx="1"/>
          </p:nvPr>
        </p:nvSpPr>
        <p:spPr/>
        <p:txBody>
          <a:bodyPr>
            <a:normAutofit/>
          </a:bodyPr>
          <a:lstStyle/>
          <a:p>
            <a:pPr marL="0" indent="0">
              <a:buNone/>
            </a:pPr>
            <a:r>
              <a:rPr lang="en-GB" sz="3600" dirty="0">
                <a:latin typeface="Aptos" panose="020B0004020202020204" pitchFamily="34" charset="0"/>
              </a:rPr>
              <a:t>This document is designed to support educators in specialist settings—particularly those working with pupils with autism and ADHD. It explores how manipulative resources, when used through the CPA (Concrete–Pictorial–Abstract) approach, can make learning more accessible, engaging, and meaningful. </a:t>
            </a:r>
          </a:p>
        </p:txBody>
      </p:sp>
    </p:spTree>
    <p:extLst>
      <p:ext uri="{BB962C8B-B14F-4D97-AF65-F5344CB8AC3E}">
        <p14:creationId xmlns:p14="http://schemas.microsoft.com/office/powerpoint/2010/main" val="40397289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8AF07-574B-E475-5C69-A90C39E73601}"/>
              </a:ext>
            </a:extLst>
          </p:cNvPr>
          <p:cNvSpPr>
            <a:spLocks noGrp="1"/>
          </p:cNvSpPr>
          <p:nvPr>
            <p:ph type="title"/>
          </p:nvPr>
        </p:nvSpPr>
        <p:spPr/>
        <p:txBody>
          <a:bodyPr/>
          <a:lstStyle/>
          <a:p>
            <a:r>
              <a:rPr lang="en-GB" dirty="0"/>
              <a:t>What are manipulatives? </a:t>
            </a:r>
          </a:p>
        </p:txBody>
      </p:sp>
      <p:sp>
        <p:nvSpPr>
          <p:cNvPr id="3" name="Content Placeholder 2">
            <a:extLst>
              <a:ext uri="{FF2B5EF4-FFF2-40B4-BE49-F238E27FC236}">
                <a16:creationId xmlns:a16="http://schemas.microsoft.com/office/drawing/2014/main" id="{5DE06B35-C0A8-BA81-839F-FA5A381EDE1E}"/>
              </a:ext>
            </a:extLst>
          </p:cNvPr>
          <p:cNvSpPr>
            <a:spLocks noGrp="1"/>
          </p:cNvSpPr>
          <p:nvPr>
            <p:ph idx="1"/>
          </p:nvPr>
        </p:nvSpPr>
        <p:spPr/>
        <p:txBody>
          <a:bodyPr>
            <a:normAutofit fontScale="85000" lnSpcReduction="20000"/>
          </a:bodyPr>
          <a:lstStyle/>
          <a:p>
            <a:pPr marL="0" indent="0">
              <a:buNone/>
            </a:pPr>
            <a:r>
              <a:rPr lang="en-GB" dirty="0">
                <a:latin typeface="Aptos" panose="020B0004020202020204" pitchFamily="34" charset="0"/>
              </a:rPr>
              <a:t>Manipulatives are physical or visual tools that help pupils explore concepts by actively engaging with them. They are essential in specialist education as they provide tactile, visual, and structured ways to support communication, comprehension, and engagement.</a:t>
            </a:r>
          </a:p>
          <a:p>
            <a:pPr marL="0" indent="0">
              <a:buNone/>
            </a:pPr>
            <a:r>
              <a:rPr lang="en-GB" dirty="0">
                <a:latin typeface="Aptos" panose="020B0004020202020204" pitchFamily="34" charset="0"/>
              </a:rPr>
              <a:t>Examples include:</a:t>
            </a:r>
          </a:p>
          <a:p>
            <a:pPr marL="0" indent="0">
              <a:buNone/>
            </a:pPr>
            <a:r>
              <a:rPr lang="en-GB" dirty="0">
                <a:latin typeface="Aptos" panose="020B0004020202020204" pitchFamily="34" charset="0"/>
              </a:rPr>
              <a:t>•	Numicon</a:t>
            </a:r>
          </a:p>
          <a:p>
            <a:pPr marL="0" indent="0">
              <a:buNone/>
            </a:pPr>
            <a:r>
              <a:rPr lang="en-GB" dirty="0">
                <a:latin typeface="Aptos" panose="020B0004020202020204" pitchFamily="34" charset="0"/>
              </a:rPr>
              <a:t>•	Base Ten blocks</a:t>
            </a:r>
          </a:p>
          <a:p>
            <a:pPr marL="0" indent="0">
              <a:buNone/>
            </a:pPr>
            <a:r>
              <a:rPr lang="en-GB" dirty="0">
                <a:latin typeface="Aptos" panose="020B0004020202020204" pitchFamily="34" charset="0"/>
              </a:rPr>
              <a:t>•	</a:t>
            </a:r>
            <a:r>
              <a:rPr lang="en-GB" dirty="0" err="1">
                <a:latin typeface="Aptos" panose="020B0004020202020204" pitchFamily="34" charset="0"/>
              </a:rPr>
              <a:t>Unifix</a:t>
            </a:r>
            <a:r>
              <a:rPr lang="en-GB" dirty="0">
                <a:latin typeface="Aptos" panose="020B0004020202020204" pitchFamily="34" charset="0"/>
              </a:rPr>
              <a:t> cubes</a:t>
            </a:r>
          </a:p>
          <a:p>
            <a:pPr marL="0" indent="0">
              <a:buNone/>
            </a:pPr>
            <a:r>
              <a:rPr lang="en-GB" dirty="0">
                <a:latin typeface="Aptos" panose="020B0004020202020204" pitchFamily="34" charset="0"/>
              </a:rPr>
              <a:t>•	Story sequencing cards</a:t>
            </a:r>
          </a:p>
          <a:p>
            <a:pPr marL="0" indent="0">
              <a:buNone/>
            </a:pPr>
            <a:r>
              <a:rPr lang="en-GB" dirty="0">
                <a:latin typeface="Aptos" panose="020B0004020202020204" pitchFamily="34" charset="0"/>
              </a:rPr>
              <a:t>•	</a:t>
            </a:r>
            <a:r>
              <a:rPr lang="en-GB" dirty="0" err="1">
                <a:latin typeface="Aptos" panose="020B0004020202020204" pitchFamily="34" charset="0"/>
              </a:rPr>
              <a:t>Rekenreks</a:t>
            </a:r>
            <a:r>
              <a:rPr lang="en-GB" dirty="0">
                <a:latin typeface="Aptos" panose="020B0004020202020204" pitchFamily="34" charset="0"/>
              </a:rPr>
              <a:t> and bead strings</a:t>
            </a:r>
          </a:p>
          <a:p>
            <a:pPr marL="0" indent="0">
              <a:buNone/>
            </a:pPr>
            <a:r>
              <a:rPr lang="en-GB" dirty="0">
                <a:latin typeface="Aptos" panose="020B0004020202020204" pitchFamily="34" charset="0"/>
              </a:rPr>
              <a:t>•	Sentence-building kits</a:t>
            </a:r>
          </a:p>
          <a:p>
            <a:pPr marL="0" indent="0">
              <a:buNone/>
            </a:pPr>
            <a:r>
              <a:rPr lang="en-GB" dirty="0">
                <a:latin typeface="Aptos" panose="020B0004020202020204" pitchFamily="34" charset="0"/>
              </a:rPr>
              <a:t>•	Timelines and maps</a:t>
            </a:r>
          </a:p>
          <a:p>
            <a:pPr marL="0" indent="0">
              <a:buNone/>
            </a:pPr>
            <a:endParaRPr lang="en-GB" dirty="0"/>
          </a:p>
        </p:txBody>
      </p:sp>
    </p:spTree>
    <p:extLst>
      <p:ext uri="{BB962C8B-B14F-4D97-AF65-F5344CB8AC3E}">
        <p14:creationId xmlns:p14="http://schemas.microsoft.com/office/powerpoint/2010/main" val="26489652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B0B34-D19A-2B68-6005-CA01709AD533}"/>
              </a:ext>
            </a:extLst>
          </p:cNvPr>
          <p:cNvSpPr>
            <a:spLocks noGrp="1"/>
          </p:cNvSpPr>
          <p:nvPr>
            <p:ph type="title"/>
          </p:nvPr>
        </p:nvSpPr>
        <p:spPr/>
        <p:txBody>
          <a:bodyPr>
            <a:normAutofit fontScale="90000"/>
          </a:bodyPr>
          <a:lstStyle/>
          <a:p>
            <a:r>
              <a:rPr lang="en-GB" dirty="0"/>
              <a:t>The CPA Approach: concrete – pictorial - abstract</a:t>
            </a:r>
          </a:p>
        </p:txBody>
      </p:sp>
      <p:sp>
        <p:nvSpPr>
          <p:cNvPr id="3" name="Content Placeholder 2">
            <a:extLst>
              <a:ext uri="{FF2B5EF4-FFF2-40B4-BE49-F238E27FC236}">
                <a16:creationId xmlns:a16="http://schemas.microsoft.com/office/drawing/2014/main" id="{D4D2A5C2-C8D7-5A5E-A9AB-1C6EF4255F31}"/>
              </a:ext>
            </a:extLst>
          </p:cNvPr>
          <p:cNvSpPr>
            <a:spLocks noGrp="1"/>
          </p:cNvSpPr>
          <p:nvPr>
            <p:ph idx="1"/>
          </p:nvPr>
        </p:nvSpPr>
        <p:spPr/>
        <p:txBody>
          <a:bodyPr>
            <a:normAutofit fontScale="92500" lnSpcReduction="20000"/>
          </a:bodyPr>
          <a:lstStyle/>
          <a:p>
            <a:pPr marL="0" indent="0">
              <a:buNone/>
            </a:pPr>
            <a:r>
              <a:rPr lang="en-GB" sz="3000" dirty="0">
                <a:latin typeface="Aptos" panose="020B0004020202020204" pitchFamily="34" charset="0"/>
              </a:rPr>
              <a:t>Originating from Jerome Bruner's work (1966), CPA is a staged model of learning:</a:t>
            </a:r>
          </a:p>
          <a:p>
            <a:pPr marL="0" indent="0">
              <a:buNone/>
            </a:pPr>
            <a:r>
              <a:rPr lang="en-GB" sz="3000" dirty="0">
                <a:latin typeface="Aptos" panose="020B0004020202020204" pitchFamily="34" charset="0"/>
              </a:rPr>
              <a:t>•	Concrete – Students use hands-on materials to explore a 	concept.</a:t>
            </a:r>
          </a:p>
          <a:p>
            <a:pPr marL="0" indent="0">
              <a:buNone/>
            </a:pPr>
            <a:r>
              <a:rPr lang="en-GB" sz="3000" dirty="0">
                <a:latin typeface="Aptos" panose="020B0004020202020204" pitchFamily="34" charset="0"/>
              </a:rPr>
              <a:t>•	Pictorial – They transition to drawings or visual 	representations.</a:t>
            </a:r>
          </a:p>
          <a:p>
            <a:pPr marL="0" indent="0">
              <a:buNone/>
            </a:pPr>
            <a:r>
              <a:rPr lang="en-GB" sz="3000" dirty="0">
                <a:latin typeface="Aptos" panose="020B0004020202020204" pitchFamily="34" charset="0"/>
              </a:rPr>
              <a:t>•	Abstract – Finally, they use symbols, numbers, or language to 	demonstrate understanding.</a:t>
            </a:r>
          </a:p>
          <a:p>
            <a:pPr marL="0" indent="0">
              <a:buNone/>
            </a:pPr>
            <a:endParaRPr lang="en-GB" dirty="0"/>
          </a:p>
        </p:txBody>
      </p:sp>
    </p:spTree>
    <p:extLst>
      <p:ext uri="{BB962C8B-B14F-4D97-AF65-F5344CB8AC3E}">
        <p14:creationId xmlns:p14="http://schemas.microsoft.com/office/powerpoint/2010/main" val="5990515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2479E-F427-C85A-F2C0-8D27102913ED}"/>
              </a:ext>
            </a:extLst>
          </p:cNvPr>
          <p:cNvSpPr>
            <a:spLocks noGrp="1"/>
          </p:cNvSpPr>
          <p:nvPr>
            <p:ph type="title"/>
          </p:nvPr>
        </p:nvSpPr>
        <p:spPr/>
        <p:txBody>
          <a:bodyPr/>
          <a:lstStyle/>
          <a:p>
            <a:r>
              <a:rPr lang="en-GB" dirty="0"/>
              <a:t>Why </a:t>
            </a:r>
            <a:r>
              <a:rPr lang="en-GB" dirty="0" err="1"/>
              <a:t>cpa</a:t>
            </a:r>
            <a:r>
              <a:rPr lang="en-GB" dirty="0"/>
              <a:t> works in specialist settings</a:t>
            </a:r>
          </a:p>
        </p:txBody>
      </p:sp>
      <p:sp>
        <p:nvSpPr>
          <p:cNvPr id="3" name="Content Placeholder 2">
            <a:extLst>
              <a:ext uri="{FF2B5EF4-FFF2-40B4-BE49-F238E27FC236}">
                <a16:creationId xmlns:a16="http://schemas.microsoft.com/office/drawing/2014/main" id="{D7BFB6DF-7AF5-9FAC-C716-F160977DA8E8}"/>
              </a:ext>
            </a:extLst>
          </p:cNvPr>
          <p:cNvSpPr>
            <a:spLocks noGrp="1"/>
          </p:cNvSpPr>
          <p:nvPr>
            <p:ph idx="1"/>
          </p:nvPr>
        </p:nvSpPr>
        <p:spPr/>
        <p:txBody>
          <a:bodyPr>
            <a:normAutofit lnSpcReduction="10000"/>
          </a:bodyPr>
          <a:lstStyle/>
          <a:p>
            <a:pPr marL="0" indent="0">
              <a:buNone/>
            </a:pPr>
            <a:r>
              <a:rPr lang="en-GB" dirty="0"/>
              <a:t>•	</a:t>
            </a:r>
            <a:r>
              <a:rPr lang="en-GB" sz="3600" dirty="0">
                <a:latin typeface="Aptos" panose="020B0004020202020204" pitchFamily="34" charset="0"/>
              </a:rPr>
              <a:t>Reduces anxiety by introducing learning step-by-	step.</a:t>
            </a:r>
          </a:p>
          <a:p>
            <a:pPr marL="0" indent="0">
              <a:buNone/>
            </a:pPr>
            <a:r>
              <a:rPr lang="en-GB" sz="3600" dirty="0">
                <a:latin typeface="Aptos" panose="020B0004020202020204" pitchFamily="34" charset="0"/>
              </a:rPr>
              <a:t>•	Supports working memory by linking visuals to 	abstract ideas.</a:t>
            </a:r>
          </a:p>
          <a:p>
            <a:pPr marL="0" indent="0">
              <a:buNone/>
            </a:pPr>
            <a:r>
              <a:rPr lang="en-GB" sz="3600" dirty="0">
                <a:latin typeface="Aptos" panose="020B0004020202020204" pitchFamily="34" charset="0"/>
              </a:rPr>
              <a:t>•	Encourages consistent repetition and multi-	sensory engagement</a:t>
            </a:r>
          </a:p>
          <a:p>
            <a:pPr marL="0" indent="0">
              <a:buNone/>
            </a:pPr>
            <a:endParaRPr lang="en-GB" dirty="0"/>
          </a:p>
        </p:txBody>
      </p:sp>
    </p:spTree>
    <p:extLst>
      <p:ext uri="{BB962C8B-B14F-4D97-AF65-F5344CB8AC3E}">
        <p14:creationId xmlns:p14="http://schemas.microsoft.com/office/powerpoint/2010/main" val="25770619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9322C-EFB5-E39A-EA38-8CD632640079}"/>
              </a:ext>
            </a:extLst>
          </p:cNvPr>
          <p:cNvSpPr>
            <a:spLocks noGrp="1"/>
          </p:cNvSpPr>
          <p:nvPr>
            <p:ph type="title"/>
          </p:nvPr>
        </p:nvSpPr>
        <p:spPr/>
        <p:txBody>
          <a:bodyPr/>
          <a:lstStyle/>
          <a:p>
            <a:r>
              <a:rPr lang="en-GB" dirty="0"/>
              <a:t>Key considerations for autism and </a:t>
            </a:r>
            <a:r>
              <a:rPr lang="en-GB" dirty="0" err="1"/>
              <a:t>adhd</a:t>
            </a:r>
            <a:endParaRPr lang="en-GB" dirty="0"/>
          </a:p>
        </p:txBody>
      </p:sp>
      <p:sp>
        <p:nvSpPr>
          <p:cNvPr id="3" name="Content Placeholder 2">
            <a:extLst>
              <a:ext uri="{FF2B5EF4-FFF2-40B4-BE49-F238E27FC236}">
                <a16:creationId xmlns:a16="http://schemas.microsoft.com/office/drawing/2014/main" id="{7844E6EB-A149-FF4C-0174-66EFA90497BE}"/>
              </a:ext>
            </a:extLst>
          </p:cNvPr>
          <p:cNvSpPr>
            <a:spLocks noGrp="1"/>
          </p:cNvSpPr>
          <p:nvPr>
            <p:ph idx="1"/>
          </p:nvPr>
        </p:nvSpPr>
        <p:spPr/>
        <p:txBody>
          <a:bodyPr>
            <a:normAutofit fontScale="77500" lnSpcReduction="20000"/>
          </a:bodyPr>
          <a:lstStyle/>
          <a:p>
            <a:pPr marL="0" indent="0">
              <a:buNone/>
            </a:pPr>
            <a:r>
              <a:rPr lang="en-GB" sz="3100" dirty="0">
                <a:latin typeface="Aptos" panose="020B0004020202020204" pitchFamily="34" charset="0"/>
              </a:rPr>
              <a:t>Pupils with autism and ADHD benefit from careful adaptation of resources:</a:t>
            </a:r>
          </a:p>
          <a:p>
            <a:pPr marL="0" indent="0">
              <a:buNone/>
            </a:pPr>
            <a:r>
              <a:rPr lang="en-GB" sz="3100" dirty="0">
                <a:latin typeface="Aptos" panose="020B0004020202020204" pitchFamily="34" charset="0"/>
              </a:rPr>
              <a:t>•	Structured Use: Use now/next boards and visual schedules.</a:t>
            </a:r>
          </a:p>
          <a:p>
            <a:pPr marL="0" indent="0">
              <a:buNone/>
            </a:pPr>
            <a:r>
              <a:rPr lang="en-GB" sz="3100" dirty="0">
                <a:latin typeface="Aptos" panose="020B0004020202020204" pitchFamily="34" charset="0"/>
              </a:rPr>
              <a:t>•	Clear Expectations: Break tasks into manageable steps.</a:t>
            </a:r>
          </a:p>
          <a:p>
            <a:pPr marL="0" indent="0">
              <a:buNone/>
            </a:pPr>
            <a:r>
              <a:rPr lang="en-GB" sz="3100" dirty="0">
                <a:latin typeface="Aptos" panose="020B0004020202020204" pitchFamily="34" charset="0"/>
              </a:rPr>
              <a:t>•	Sensory-Aware Materials: Avoid overstimulating textures or noise.</a:t>
            </a:r>
          </a:p>
          <a:p>
            <a:pPr marL="0" indent="0">
              <a:buNone/>
            </a:pPr>
            <a:r>
              <a:rPr lang="en-GB" sz="3100" dirty="0">
                <a:latin typeface="Aptos" panose="020B0004020202020204" pitchFamily="34" charset="0"/>
              </a:rPr>
              <a:t>•	Reduce Cognitive Load: Offer 1–2 choices at a time.</a:t>
            </a:r>
          </a:p>
          <a:p>
            <a:pPr marL="0" indent="0">
              <a:buNone/>
            </a:pPr>
            <a:r>
              <a:rPr lang="en-GB" sz="3100" dirty="0">
                <a:latin typeface="Aptos" panose="020B0004020202020204" pitchFamily="34" charset="0"/>
              </a:rPr>
              <a:t>•	Personalisation: Use interests (e.g., themed characters) to increase 	motivation.</a:t>
            </a:r>
          </a:p>
          <a:p>
            <a:pPr marL="0" indent="0">
              <a:buNone/>
            </a:pPr>
            <a:r>
              <a:rPr lang="en-GB" sz="3100" dirty="0">
                <a:latin typeface="Aptos" panose="020B0004020202020204" pitchFamily="34" charset="0"/>
              </a:rPr>
              <a:t>•	Predictability: Keep use of materials consistent.</a:t>
            </a:r>
          </a:p>
          <a:p>
            <a:pPr marL="0" indent="0">
              <a:buNone/>
            </a:pPr>
            <a:endParaRPr lang="en-GB" dirty="0"/>
          </a:p>
        </p:txBody>
      </p:sp>
    </p:spTree>
    <p:extLst>
      <p:ext uri="{BB962C8B-B14F-4D97-AF65-F5344CB8AC3E}">
        <p14:creationId xmlns:p14="http://schemas.microsoft.com/office/powerpoint/2010/main" val="40500477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688D6-27DE-3FCE-9062-7964E1967B71}"/>
              </a:ext>
            </a:extLst>
          </p:cNvPr>
          <p:cNvSpPr>
            <a:spLocks noGrp="1"/>
          </p:cNvSpPr>
          <p:nvPr>
            <p:ph type="title"/>
          </p:nvPr>
        </p:nvSpPr>
        <p:spPr/>
        <p:txBody>
          <a:bodyPr>
            <a:normAutofit fontScale="90000"/>
          </a:bodyPr>
          <a:lstStyle/>
          <a:p>
            <a:r>
              <a:rPr lang="en-GB" dirty="0"/>
              <a:t>Using manipulatives across the curriculum</a:t>
            </a:r>
          </a:p>
        </p:txBody>
      </p:sp>
      <p:sp>
        <p:nvSpPr>
          <p:cNvPr id="3" name="Content Placeholder 2">
            <a:extLst>
              <a:ext uri="{FF2B5EF4-FFF2-40B4-BE49-F238E27FC236}">
                <a16:creationId xmlns:a16="http://schemas.microsoft.com/office/drawing/2014/main" id="{D845EBB8-A7B5-948C-1802-E77DC07DF4C6}"/>
              </a:ext>
            </a:extLst>
          </p:cNvPr>
          <p:cNvSpPr>
            <a:spLocks noGrp="1"/>
          </p:cNvSpPr>
          <p:nvPr>
            <p:ph idx="1"/>
          </p:nvPr>
        </p:nvSpPr>
        <p:spPr>
          <a:xfrm>
            <a:off x="700636" y="2221992"/>
            <a:ext cx="5796418" cy="3739896"/>
          </a:xfrm>
        </p:spPr>
        <p:txBody>
          <a:bodyPr>
            <a:normAutofit fontScale="85000" lnSpcReduction="10000"/>
          </a:bodyPr>
          <a:lstStyle/>
          <a:p>
            <a:pPr marL="0" indent="0">
              <a:buNone/>
            </a:pPr>
            <a:r>
              <a:rPr lang="en-GB" b="1" dirty="0">
                <a:latin typeface="Aptos" panose="020B0004020202020204" pitchFamily="34" charset="0"/>
              </a:rPr>
              <a:t>Mathematics</a:t>
            </a:r>
          </a:p>
          <a:p>
            <a:pPr marL="0" indent="0">
              <a:buNone/>
            </a:pPr>
            <a:r>
              <a:rPr lang="en-GB" dirty="0">
                <a:latin typeface="Aptos" panose="020B0004020202020204" pitchFamily="34" charset="0"/>
              </a:rPr>
              <a:t>•	Base Ten blocks for place value.</a:t>
            </a:r>
          </a:p>
          <a:p>
            <a:pPr marL="0" indent="0">
              <a:buNone/>
            </a:pPr>
            <a:r>
              <a:rPr lang="en-GB" dirty="0">
                <a:latin typeface="Aptos" panose="020B0004020202020204" pitchFamily="34" charset="0"/>
              </a:rPr>
              <a:t>•	Numicon to visualise number bonds.</a:t>
            </a:r>
          </a:p>
          <a:p>
            <a:pPr marL="0" indent="0">
              <a:buNone/>
            </a:pPr>
            <a:r>
              <a:rPr lang="en-GB" dirty="0">
                <a:latin typeface="Aptos" panose="020B0004020202020204" pitchFamily="34" charset="0"/>
              </a:rPr>
              <a:t>•	Cuisenaire rods to model fractions.</a:t>
            </a:r>
          </a:p>
          <a:p>
            <a:pPr marL="0" indent="0">
              <a:buNone/>
            </a:pPr>
            <a:r>
              <a:rPr lang="en-GB" b="1" dirty="0">
                <a:latin typeface="Aptos" panose="020B0004020202020204" pitchFamily="34" charset="0"/>
              </a:rPr>
              <a:t>English</a:t>
            </a:r>
          </a:p>
          <a:p>
            <a:pPr marL="0" indent="0">
              <a:buNone/>
            </a:pPr>
            <a:r>
              <a:rPr lang="en-GB" dirty="0">
                <a:latin typeface="Aptos" panose="020B0004020202020204" pitchFamily="34" charset="0"/>
              </a:rPr>
              <a:t>•	Story sequencing cards to scaffold narrative 	writing.</a:t>
            </a:r>
          </a:p>
          <a:p>
            <a:pPr marL="0" indent="0">
              <a:buNone/>
            </a:pPr>
            <a:r>
              <a:rPr lang="en-GB" dirty="0">
                <a:latin typeface="Aptos" panose="020B0004020202020204" pitchFamily="34" charset="0"/>
              </a:rPr>
              <a:t>•	Word tiles and magnetic letters for phonics and 	syntax.</a:t>
            </a:r>
          </a:p>
          <a:p>
            <a:pPr marL="0" indent="0">
              <a:buNone/>
            </a:pPr>
            <a:r>
              <a:rPr lang="en-GB" dirty="0">
                <a:latin typeface="Aptos" panose="020B0004020202020204" pitchFamily="34" charset="0"/>
              </a:rPr>
              <a:t>•	Role-play props to support expressive language</a:t>
            </a:r>
            <a:r>
              <a:rPr lang="en-GB" dirty="0"/>
              <a:t>.</a:t>
            </a:r>
          </a:p>
          <a:p>
            <a:pPr marL="0" indent="0">
              <a:buNone/>
            </a:pPr>
            <a:endParaRPr lang="en-GB" dirty="0"/>
          </a:p>
        </p:txBody>
      </p:sp>
      <p:sp>
        <p:nvSpPr>
          <p:cNvPr id="4" name="TextBox 3">
            <a:extLst>
              <a:ext uri="{FF2B5EF4-FFF2-40B4-BE49-F238E27FC236}">
                <a16:creationId xmlns:a16="http://schemas.microsoft.com/office/drawing/2014/main" id="{93F6B1B0-EA86-BF0D-10E1-7C8BBD78D307}"/>
              </a:ext>
            </a:extLst>
          </p:cNvPr>
          <p:cNvSpPr txBox="1"/>
          <p:nvPr/>
        </p:nvSpPr>
        <p:spPr>
          <a:xfrm>
            <a:off x="6898105" y="2221992"/>
            <a:ext cx="4331369" cy="3754874"/>
          </a:xfrm>
          <a:prstGeom prst="rect">
            <a:avLst/>
          </a:prstGeom>
          <a:noFill/>
        </p:spPr>
        <p:txBody>
          <a:bodyPr wrap="square" rtlCol="0">
            <a:spAutoFit/>
          </a:bodyPr>
          <a:lstStyle/>
          <a:p>
            <a:r>
              <a:rPr lang="en-GB" sz="1700" b="1" dirty="0">
                <a:latin typeface="Aptos" panose="020B0004020202020204" pitchFamily="34" charset="0"/>
              </a:rPr>
              <a:t>Foundation Subjects</a:t>
            </a:r>
          </a:p>
          <a:p>
            <a:endParaRPr lang="en-GB" sz="1700" b="1" dirty="0">
              <a:latin typeface="Aptos" panose="020B0004020202020204" pitchFamily="34" charset="0"/>
            </a:endParaRPr>
          </a:p>
          <a:p>
            <a:r>
              <a:rPr lang="en-GB" sz="1700" dirty="0">
                <a:latin typeface="Aptos" panose="020B0004020202020204" pitchFamily="34" charset="0"/>
              </a:rPr>
              <a:t>•	History: Moveable timelines and 	artefact replicas.</a:t>
            </a:r>
          </a:p>
          <a:p>
            <a:endParaRPr lang="en-GB" sz="1700" dirty="0">
              <a:latin typeface="Aptos" panose="020B0004020202020204" pitchFamily="34" charset="0"/>
            </a:endParaRPr>
          </a:p>
          <a:p>
            <a:r>
              <a:rPr lang="en-GB" sz="1700" dirty="0">
                <a:latin typeface="Aptos" panose="020B0004020202020204" pitchFamily="34" charset="0"/>
              </a:rPr>
              <a:t>•	Geography: Puzzle maps and 	model landscapes.</a:t>
            </a:r>
          </a:p>
          <a:p>
            <a:endParaRPr lang="en-GB" sz="1700" dirty="0">
              <a:latin typeface="Aptos" panose="020B0004020202020204" pitchFamily="34" charset="0"/>
            </a:endParaRPr>
          </a:p>
          <a:p>
            <a:r>
              <a:rPr lang="en-GB" sz="1700" dirty="0">
                <a:latin typeface="Aptos" panose="020B0004020202020204" pitchFamily="34" charset="0"/>
              </a:rPr>
              <a:t>•	Science: Building circuits or cell 	models with tangible 	components.</a:t>
            </a:r>
          </a:p>
          <a:p>
            <a:endParaRPr lang="en-GB" sz="1700" dirty="0">
              <a:latin typeface="Aptos" panose="020B0004020202020204" pitchFamily="34" charset="0"/>
            </a:endParaRPr>
          </a:p>
          <a:p>
            <a:r>
              <a:rPr lang="en-GB" sz="1700" dirty="0">
                <a:latin typeface="Aptos" panose="020B0004020202020204" pitchFamily="34" charset="0"/>
              </a:rPr>
              <a:t>•	Art &amp; DT: Shape sorters and 	texture boards.</a:t>
            </a:r>
          </a:p>
        </p:txBody>
      </p:sp>
    </p:spTree>
    <p:extLst>
      <p:ext uri="{BB962C8B-B14F-4D97-AF65-F5344CB8AC3E}">
        <p14:creationId xmlns:p14="http://schemas.microsoft.com/office/powerpoint/2010/main" val="9645640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5056D-807F-3472-BE6D-C393F4B1E9A9}"/>
              </a:ext>
            </a:extLst>
          </p:cNvPr>
          <p:cNvSpPr>
            <a:spLocks noGrp="1"/>
          </p:cNvSpPr>
          <p:nvPr>
            <p:ph type="title"/>
          </p:nvPr>
        </p:nvSpPr>
        <p:spPr/>
        <p:txBody>
          <a:bodyPr/>
          <a:lstStyle/>
          <a:p>
            <a:r>
              <a:rPr lang="en-GB" dirty="0"/>
              <a:t>Key adaptations across all subjects</a:t>
            </a:r>
          </a:p>
        </p:txBody>
      </p:sp>
      <p:sp>
        <p:nvSpPr>
          <p:cNvPr id="3" name="Content Placeholder 2">
            <a:extLst>
              <a:ext uri="{FF2B5EF4-FFF2-40B4-BE49-F238E27FC236}">
                <a16:creationId xmlns:a16="http://schemas.microsoft.com/office/drawing/2014/main" id="{ADB7AF85-C55C-1A00-0ED6-ED0549944384}"/>
              </a:ext>
            </a:extLst>
          </p:cNvPr>
          <p:cNvSpPr>
            <a:spLocks noGrp="1"/>
          </p:cNvSpPr>
          <p:nvPr>
            <p:ph sz="half" idx="1"/>
          </p:nvPr>
        </p:nvSpPr>
        <p:spPr>
          <a:xfrm>
            <a:off x="699111" y="1568196"/>
            <a:ext cx="5212080" cy="4656141"/>
          </a:xfrm>
        </p:spPr>
        <p:txBody>
          <a:bodyPr>
            <a:noAutofit/>
          </a:bodyPr>
          <a:lstStyle/>
          <a:p>
            <a:pPr marL="0" indent="0">
              <a:buNone/>
            </a:pPr>
            <a:r>
              <a:rPr lang="en-GB" sz="1700" dirty="0">
                <a:latin typeface="Aptos" panose="020B0004020202020204" pitchFamily="34" charset="0"/>
              </a:rPr>
              <a:t>1. Structured and Predictable Use</a:t>
            </a:r>
          </a:p>
          <a:p>
            <a:pPr marL="0" indent="0">
              <a:buNone/>
            </a:pPr>
            <a:r>
              <a:rPr lang="en-GB" sz="1700" dirty="0">
                <a:latin typeface="Aptos" panose="020B0004020202020204" pitchFamily="34" charset="0"/>
              </a:rPr>
              <a:t>•	Pupils with autism and ADHD benefit 	from 	clear routines and structured use of 	manipulatives.</a:t>
            </a:r>
          </a:p>
          <a:p>
            <a:pPr marL="0" indent="0">
              <a:buNone/>
            </a:pPr>
            <a:r>
              <a:rPr lang="en-GB" sz="1700" dirty="0">
                <a:latin typeface="Aptos" panose="020B0004020202020204" pitchFamily="34" charset="0"/>
              </a:rPr>
              <a:t>•	Visual timetables or step-by-step task cards 	can support transitions between CPA 	stages.</a:t>
            </a:r>
          </a:p>
          <a:p>
            <a:pPr marL="0" indent="0">
              <a:buNone/>
            </a:pPr>
            <a:r>
              <a:rPr lang="en-GB" sz="1700" dirty="0">
                <a:latin typeface="Aptos" panose="020B0004020202020204" pitchFamily="34" charset="0"/>
              </a:rPr>
              <a:t>2. Sensory Considerations</a:t>
            </a:r>
          </a:p>
          <a:p>
            <a:pPr marL="0" indent="0">
              <a:buNone/>
            </a:pPr>
            <a:r>
              <a:rPr lang="en-GB" sz="1700" dirty="0">
                <a:latin typeface="Aptos" panose="020B0004020202020204" pitchFamily="34" charset="0"/>
              </a:rPr>
              <a:t>•	Choose manipulatives with appropriate 	sensory feedback (e.g., textures, weight, 	noise).</a:t>
            </a:r>
          </a:p>
          <a:p>
            <a:pPr marL="0" indent="0">
              <a:buNone/>
            </a:pPr>
            <a:r>
              <a:rPr lang="en-GB" sz="1700" dirty="0">
                <a:latin typeface="Aptos" panose="020B0004020202020204" pitchFamily="34" charset="0"/>
              </a:rPr>
              <a:t>•	Avoid overstimulating or unpredictable 	materials if they cause distraction or 	dysregulation.</a:t>
            </a:r>
          </a:p>
        </p:txBody>
      </p:sp>
      <p:sp>
        <p:nvSpPr>
          <p:cNvPr id="4" name="Content Placeholder 3">
            <a:extLst>
              <a:ext uri="{FF2B5EF4-FFF2-40B4-BE49-F238E27FC236}">
                <a16:creationId xmlns:a16="http://schemas.microsoft.com/office/drawing/2014/main" id="{95251616-F4CB-0806-8CA1-9C9ECD84C094}"/>
              </a:ext>
            </a:extLst>
          </p:cNvPr>
          <p:cNvSpPr>
            <a:spLocks noGrp="1"/>
          </p:cNvSpPr>
          <p:nvPr>
            <p:ph sz="half" idx="2"/>
          </p:nvPr>
        </p:nvSpPr>
        <p:spPr>
          <a:xfrm>
            <a:off x="6096000" y="1568196"/>
            <a:ext cx="5212080" cy="4656140"/>
          </a:xfrm>
        </p:spPr>
        <p:txBody>
          <a:bodyPr>
            <a:normAutofit fontScale="77500" lnSpcReduction="20000"/>
          </a:bodyPr>
          <a:lstStyle/>
          <a:p>
            <a:pPr marL="0" indent="0">
              <a:buNone/>
            </a:pPr>
            <a:r>
              <a:rPr lang="en-GB" dirty="0">
                <a:latin typeface="Aptos" panose="020B0004020202020204" pitchFamily="34" charset="0"/>
              </a:rPr>
              <a:t>3. Reduced Cognitive Load</a:t>
            </a:r>
          </a:p>
          <a:p>
            <a:pPr marL="0" indent="0">
              <a:buNone/>
            </a:pPr>
            <a:r>
              <a:rPr lang="en-GB" dirty="0">
                <a:latin typeface="Aptos" panose="020B0004020202020204" pitchFamily="34" charset="0"/>
              </a:rPr>
              <a:t>•	Focus on one concept at a time with minimal 	distractions.</a:t>
            </a:r>
          </a:p>
          <a:p>
            <a:pPr marL="0" indent="0">
              <a:buNone/>
            </a:pPr>
            <a:r>
              <a:rPr lang="en-GB" dirty="0">
                <a:latin typeface="Aptos" panose="020B0004020202020204" pitchFamily="34" charset="0"/>
              </a:rPr>
              <a:t>•	Manipulatives should be introduced gradually 	and not all at once.</a:t>
            </a:r>
          </a:p>
          <a:p>
            <a:pPr marL="0" indent="0">
              <a:buNone/>
            </a:pPr>
            <a:r>
              <a:rPr lang="en-GB" dirty="0">
                <a:latin typeface="Aptos" panose="020B0004020202020204" pitchFamily="34" charset="0"/>
              </a:rPr>
              <a:t>4. Personalised and Interest-Led Tools</a:t>
            </a:r>
          </a:p>
          <a:p>
            <a:pPr marL="0" indent="0">
              <a:buNone/>
            </a:pPr>
            <a:r>
              <a:rPr lang="en-GB" dirty="0">
                <a:latin typeface="Aptos" panose="020B0004020202020204" pitchFamily="34" charset="0"/>
              </a:rPr>
              <a:t>•	Tailor manipulatives to pupils’ interests (e.g., 	use LEGO bricks or themed tokens with 	preferred characters).</a:t>
            </a:r>
          </a:p>
          <a:p>
            <a:pPr marL="0" indent="0">
              <a:buNone/>
            </a:pPr>
            <a:r>
              <a:rPr lang="en-GB" dirty="0">
                <a:latin typeface="Aptos" panose="020B0004020202020204" pitchFamily="34" charset="0"/>
              </a:rPr>
              <a:t>•	Use of motivating materials can increase 	engagement and focus.</a:t>
            </a:r>
          </a:p>
          <a:p>
            <a:pPr marL="0" indent="0">
              <a:buNone/>
            </a:pPr>
            <a:r>
              <a:rPr lang="en-GB" dirty="0">
                <a:latin typeface="Aptos" panose="020B0004020202020204" pitchFamily="34" charset="0"/>
              </a:rPr>
              <a:t>5. Communication Support</a:t>
            </a:r>
          </a:p>
          <a:p>
            <a:pPr marL="0" indent="0">
              <a:buNone/>
            </a:pPr>
            <a:r>
              <a:rPr lang="en-GB" dirty="0">
                <a:latin typeface="Aptos" panose="020B0004020202020204" pitchFamily="34" charset="0"/>
              </a:rPr>
              <a:t>•	Use visual supports (e.g., PECS symbols, 	now/next boards) alongside manipulatives.</a:t>
            </a:r>
          </a:p>
          <a:p>
            <a:pPr marL="0" indent="0">
              <a:buNone/>
            </a:pPr>
            <a:r>
              <a:rPr lang="en-GB" dirty="0">
                <a:latin typeface="Aptos" panose="020B0004020202020204" pitchFamily="34" charset="0"/>
              </a:rPr>
              <a:t>•	Sentence stems or thought prompts can guide 	expressive language use.</a:t>
            </a:r>
          </a:p>
          <a:p>
            <a:pPr marL="0" indent="0">
              <a:buNone/>
            </a:pPr>
            <a:endParaRPr lang="en-GB" dirty="0"/>
          </a:p>
        </p:txBody>
      </p:sp>
    </p:spTree>
    <p:extLst>
      <p:ext uri="{BB962C8B-B14F-4D97-AF65-F5344CB8AC3E}">
        <p14:creationId xmlns:p14="http://schemas.microsoft.com/office/powerpoint/2010/main" val="22126044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E6B9B-2775-271D-57CC-5EBE0E22833A}"/>
              </a:ext>
            </a:extLst>
          </p:cNvPr>
          <p:cNvSpPr>
            <a:spLocks noGrp="1"/>
          </p:cNvSpPr>
          <p:nvPr>
            <p:ph type="title"/>
          </p:nvPr>
        </p:nvSpPr>
        <p:spPr/>
        <p:txBody>
          <a:bodyPr>
            <a:normAutofit fontScale="90000"/>
          </a:bodyPr>
          <a:lstStyle/>
          <a:p>
            <a:r>
              <a:rPr lang="en-GB" dirty="0"/>
              <a:t>English and foundation subjects: specialist adaptations</a:t>
            </a:r>
          </a:p>
        </p:txBody>
      </p:sp>
      <p:sp>
        <p:nvSpPr>
          <p:cNvPr id="3" name="Content Placeholder 2">
            <a:extLst>
              <a:ext uri="{FF2B5EF4-FFF2-40B4-BE49-F238E27FC236}">
                <a16:creationId xmlns:a16="http://schemas.microsoft.com/office/drawing/2014/main" id="{7EE53207-7838-46E2-4CA9-A28FA89D11A0}"/>
              </a:ext>
            </a:extLst>
          </p:cNvPr>
          <p:cNvSpPr>
            <a:spLocks noGrp="1"/>
          </p:cNvSpPr>
          <p:nvPr>
            <p:ph sz="half" idx="1"/>
          </p:nvPr>
        </p:nvSpPr>
        <p:spPr/>
        <p:txBody>
          <a:bodyPr>
            <a:normAutofit fontScale="92500" lnSpcReduction="10000"/>
          </a:bodyPr>
          <a:lstStyle/>
          <a:p>
            <a:pPr marL="0" indent="0">
              <a:buNone/>
            </a:pPr>
            <a:r>
              <a:rPr lang="en-GB" b="1" dirty="0">
                <a:latin typeface="Aptos" panose="020B0004020202020204" pitchFamily="34" charset="0"/>
              </a:rPr>
              <a:t>English</a:t>
            </a:r>
          </a:p>
          <a:p>
            <a:pPr marL="0" indent="0">
              <a:buNone/>
            </a:pPr>
            <a:r>
              <a:rPr lang="en-GB" dirty="0">
                <a:latin typeface="Aptos" panose="020B0004020202020204" pitchFamily="34" charset="0"/>
              </a:rPr>
              <a:t>•	</a:t>
            </a:r>
            <a:r>
              <a:rPr lang="en-GB" b="1" dirty="0">
                <a:latin typeface="Aptos" panose="020B0004020202020204" pitchFamily="34" charset="0"/>
              </a:rPr>
              <a:t>Chunk tasks </a:t>
            </a:r>
            <a:r>
              <a:rPr lang="en-GB" dirty="0">
                <a:latin typeface="Aptos" panose="020B0004020202020204" pitchFamily="34" charset="0"/>
              </a:rPr>
              <a:t>into small, clear stages 	(e.g., using story cubes one at a time).</a:t>
            </a:r>
          </a:p>
          <a:p>
            <a:pPr marL="0" indent="0">
              <a:buNone/>
            </a:pPr>
            <a:r>
              <a:rPr lang="en-GB" dirty="0">
                <a:latin typeface="Aptos" panose="020B0004020202020204" pitchFamily="34" charset="0"/>
              </a:rPr>
              <a:t>•	Use </a:t>
            </a:r>
            <a:r>
              <a:rPr lang="en-GB" b="1" dirty="0">
                <a:latin typeface="Aptos" panose="020B0004020202020204" pitchFamily="34" charset="0"/>
              </a:rPr>
              <a:t>writing frames </a:t>
            </a:r>
            <a:r>
              <a:rPr lang="en-GB" dirty="0">
                <a:latin typeface="Aptos" panose="020B0004020202020204" pitchFamily="34" charset="0"/>
              </a:rPr>
              <a:t>and tactile word 	cards to scaffold ideas.</a:t>
            </a:r>
          </a:p>
          <a:p>
            <a:pPr marL="0" indent="0">
              <a:buNone/>
            </a:pPr>
            <a:r>
              <a:rPr lang="en-GB" dirty="0">
                <a:latin typeface="Aptos" panose="020B0004020202020204" pitchFamily="34" charset="0"/>
              </a:rPr>
              <a:t>•	Provide </a:t>
            </a:r>
            <a:r>
              <a:rPr lang="en-GB" b="1" dirty="0">
                <a:latin typeface="Aptos" panose="020B0004020202020204" pitchFamily="34" charset="0"/>
              </a:rPr>
              <a:t>alternative ways to express 	understanding</a:t>
            </a:r>
            <a:r>
              <a:rPr lang="en-GB" dirty="0">
                <a:latin typeface="Aptos" panose="020B0004020202020204" pitchFamily="34" charset="0"/>
              </a:rPr>
              <a:t>, such as building a 	sentence physically or sequencing with 	images.</a:t>
            </a:r>
          </a:p>
          <a:p>
            <a:pPr marL="0" indent="0">
              <a:buNone/>
            </a:pPr>
            <a:endParaRPr lang="en-GB" dirty="0"/>
          </a:p>
        </p:txBody>
      </p:sp>
      <p:sp>
        <p:nvSpPr>
          <p:cNvPr id="4" name="Content Placeholder 3">
            <a:extLst>
              <a:ext uri="{FF2B5EF4-FFF2-40B4-BE49-F238E27FC236}">
                <a16:creationId xmlns:a16="http://schemas.microsoft.com/office/drawing/2014/main" id="{41822462-2A85-7B4D-2D27-A54D3D8D308E}"/>
              </a:ext>
            </a:extLst>
          </p:cNvPr>
          <p:cNvSpPr>
            <a:spLocks noGrp="1"/>
          </p:cNvSpPr>
          <p:nvPr>
            <p:ph sz="half" idx="2"/>
          </p:nvPr>
        </p:nvSpPr>
        <p:spPr/>
        <p:txBody>
          <a:bodyPr>
            <a:normAutofit fontScale="92500" lnSpcReduction="10000"/>
          </a:bodyPr>
          <a:lstStyle/>
          <a:p>
            <a:pPr marL="0" indent="0">
              <a:buNone/>
            </a:pPr>
            <a:r>
              <a:rPr lang="en-GB" b="1" dirty="0">
                <a:latin typeface="Aptos" panose="020B0004020202020204" pitchFamily="34" charset="0"/>
              </a:rPr>
              <a:t>Foundation Subjects</a:t>
            </a:r>
          </a:p>
          <a:p>
            <a:pPr marL="0" indent="0">
              <a:buNone/>
            </a:pPr>
            <a:r>
              <a:rPr lang="en-GB" dirty="0">
                <a:latin typeface="Aptos" panose="020B0004020202020204" pitchFamily="34" charset="0"/>
              </a:rPr>
              <a:t>•	Use </a:t>
            </a:r>
            <a:r>
              <a:rPr lang="en-GB" b="1" dirty="0">
                <a:latin typeface="Aptos" panose="020B0004020202020204" pitchFamily="34" charset="0"/>
              </a:rPr>
              <a:t>role play carefully </a:t>
            </a:r>
            <a:r>
              <a:rPr lang="en-GB" dirty="0">
                <a:latin typeface="Aptos" panose="020B0004020202020204" pitchFamily="34" charset="0"/>
              </a:rPr>
              <a:t>– offer clear 	expectations and limit ambiguity (e.g., 	using “I am” badges or prompt cards in 	history drama).</a:t>
            </a:r>
          </a:p>
          <a:p>
            <a:pPr marL="0" indent="0">
              <a:buNone/>
            </a:pPr>
            <a:r>
              <a:rPr lang="en-GB" dirty="0">
                <a:latin typeface="Aptos" panose="020B0004020202020204" pitchFamily="34" charset="0"/>
              </a:rPr>
              <a:t>•	In </a:t>
            </a:r>
            <a:r>
              <a:rPr lang="en-GB" b="1" dirty="0">
                <a:latin typeface="Aptos" panose="020B0004020202020204" pitchFamily="34" charset="0"/>
              </a:rPr>
              <a:t>geography or science</a:t>
            </a:r>
            <a:r>
              <a:rPr lang="en-GB" dirty="0">
                <a:latin typeface="Aptos" panose="020B0004020202020204" pitchFamily="34" charset="0"/>
              </a:rPr>
              <a:t>, provide hands-	on experiences but offer sensory breaks 	between steps.</a:t>
            </a:r>
          </a:p>
          <a:p>
            <a:pPr marL="0" indent="0">
              <a:buNone/>
            </a:pPr>
            <a:r>
              <a:rPr lang="en-GB" dirty="0">
                <a:latin typeface="Aptos" panose="020B0004020202020204" pitchFamily="34" charset="0"/>
              </a:rPr>
              <a:t>•	Introduce one </a:t>
            </a:r>
            <a:r>
              <a:rPr lang="en-GB" b="1" dirty="0">
                <a:latin typeface="Aptos" panose="020B0004020202020204" pitchFamily="34" charset="0"/>
              </a:rPr>
              <a:t>symbol or model at a 	time</a:t>
            </a:r>
            <a:r>
              <a:rPr lang="en-GB" dirty="0">
                <a:latin typeface="Aptos" panose="020B0004020202020204" pitchFamily="34" charset="0"/>
              </a:rPr>
              <a:t> with plenty of repetition for 	generalisation.</a:t>
            </a:r>
          </a:p>
          <a:p>
            <a:pPr marL="0" indent="0">
              <a:buNone/>
            </a:pPr>
            <a:endParaRPr lang="en-GB" dirty="0"/>
          </a:p>
        </p:txBody>
      </p:sp>
    </p:spTree>
    <p:extLst>
      <p:ext uri="{BB962C8B-B14F-4D97-AF65-F5344CB8AC3E}">
        <p14:creationId xmlns:p14="http://schemas.microsoft.com/office/powerpoint/2010/main" val="659465513"/>
      </p:ext>
    </p:extLst>
  </p:cSld>
  <p:clrMapOvr>
    <a:masterClrMapping/>
  </p:clrMapOvr>
</p:sld>
</file>

<file path=ppt/theme/theme1.xml><?xml version="1.0" encoding="utf-8"?>
<a:theme xmlns:a="http://schemas.openxmlformats.org/drawingml/2006/main" name="ChronicleVTI">
  <a:themeElements>
    <a:clrScheme name="Chronicle">
      <a:dk1>
        <a:srgbClr val="000000"/>
      </a:dk1>
      <a:lt1>
        <a:srgbClr val="FFFFFF"/>
      </a:lt1>
      <a:dk2>
        <a:srgbClr val="1C1C32"/>
      </a:dk2>
      <a:lt2>
        <a:srgbClr val="F8F4F1"/>
      </a:lt2>
      <a:accent1>
        <a:srgbClr val="734B67"/>
      </a:accent1>
      <a:accent2>
        <a:srgbClr val="959EBB"/>
      </a:accent2>
      <a:accent3>
        <a:srgbClr val="596781"/>
      </a:accent3>
      <a:accent4>
        <a:srgbClr val="7F6E8C"/>
      </a:accent4>
      <a:accent5>
        <a:srgbClr val="DB9A8F"/>
      </a:accent5>
      <a:accent6>
        <a:srgbClr val="C29AB1"/>
      </a:accent6>
      <a:hlink>
        <a:srgbClr val="778BA2"/>
      </a:hlink>
      <a:folHlink>
        <a:srgbClr val="A27C99"/>
      </a:folHlink>
    </a:clrScheme>
    <a:fontScheme name="Univers Calisto">
      <a:majorFont>
        <a:latin typeface="Univers Condensed"/>
        <a:ea typeface=""/>
        <a:cs typeface=""/>
      </a:majorFont>
      <a:minorFont>
        <a:latin typeface="Calisto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ChronicleVTI" id="{508E4D90-5116-4BF0-876B-3F422DD1F65F}" vid="{AA21DC3D-92A8-43A4-8358-ED428371CD55}"/>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8C78B0495807B4C8DFED128800297AE" ma:contentTypeVersion="" ma:contentTypeDescription="Create a new document." ma:contentTypeScope="" ma:versionID="433dbed3d06488e90e84ab833bae8c70">
  <xsd:schema xmlns:xsd="http://www.w3.org/2001/XMLSchema" xmlns:xs="http://www.w3.org/2001/XMLSchema" xmlns:p="http://schemas.microsoft.com/office/2006/metadata/properties" xmlns:ns2="b7694146-c8ed-40f6-8b19-31e42f006103" xmlns:ns3="9cdef66b-da02-42f4-b6df-0d417b979b31" xmlns:ns4="3c6552ff-e203-492b-9a4a-86c2b1ce869f" targetNamespace="http://schemas.microsoft.com/office/2006/metadata/properties" ma:root="true" ma:fieldsID="ea0e348a7896ed0e527c1e21478d09db" ns2:_="" ns3:_="" ns4:_="">
    <xsd:import namespace="b7694146-c8ed-40f6-8b19-31e42f006103"/>
    <xsd:import namespace="9cdef66b-da02-42f4-b6df-0d417b979b31"/>
    <xsd:import namespace="3c6552ff-e203-492b-9a4a-86c2b1ce869f"/>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MediaLengthInSeconds" minOccurs="0"/>
                <xsd:element ref="ns2:MediaServiceAutoKeyPoints" minOccurs="0"/>
                <xsd:element ref="ns2:MediaServiceKeyPoints" minOccurs="0"/>
                <xsd:element ref="ns2:lcf76f155ced4ddcb4097134ff3c332f" minOccurs="0"/>
                <xsd:element ref="ns4:TaxCatchAll"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7694146-c8ed-40f6-8b19-31e42f00610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1c470fb7-5308-496a-a12b-188b66d4a6e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BillingMetadata" ma:index="26"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cdef66b-da02-42f4-b6df-0d417b979b31"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c6552ff-e203-492b-9a4a-86c2b1ce869f"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0EEB33D-3BB5-4B04-B069-1B06D1A851E8}" ma:internalName="TaxCatchAll" ma:showField="CatchAllData" ma:web="{9cdef66b-da02-42f4-b6df-0d417b979b3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3c6552ff-e203-492b-9a4a-86c2b1ce869f" xsi:nil="true"/>
    <lcf76f155ced4ddcb4097134ff3c332f xmlns="b7694146-c8ed-40f6-8b19-31e42f006103">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7E3E9A7C-4C85-4EBE-B1C5-3ECBD61A0057}"/>
</file>

<file path=customXml/itemProps2.xml><?xml version="1.0" encoding="utf-8"?>
<ds:datastoreItem xmlns:ds="http://schemas.openxmlformats.org/officeDocument/2006/customXml" ds:itemID="{1F363FE4-FE0F-4427-A97D-B131AF319A69}"/>
</file>

<file path=customXml/itemProps3.xml><?xml version="1.0" encoding="utf-8"?>
<ds:datastoreItem xmlns:ds="http://schemas.openxmlformats.org/officeDocument/2006/customXml" ds:itemID="{B3B820DE-3FF0-42D2-B3A4-EB10A2EAAC5C}"/>
</file>

<file path=docProps/app.xml><?xml version="1.0" encoding="utf-8"?>
<Properties xmlns="http://schemas.openxmlformats.org/officeDocument/2006/extended-properties" xmlns:vt="http://schemas.openxmlformats.org/officeDocument/2006/docPropsVTypes">
  <TotalTime>24</TotalTime>
  <Words>1061</Words>
  <Application>Microsoft Office PowerPoint</Application>
  <PresentationFormat>Widescreen</PresentationFormat>
  <Paragraphs>91</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Aptos</vt:lpstr>
      <vt:lpstr>Arial</vt:lpstr>
      <vt:lpstr>Calisto MT</vt:lpstr>
      <vt:lpstr>Univers Condensed</vt:lpstr>
      <vt:lpstr>ChronicleVTI</vt:lpstr>
      <vt:lpstr>Concrete – Pictorial – Abstract: CPA</vt:lpstr>
      <vt:lpstr>Introduction</vt:lpstr>
      <vt:lpstr>What are manipulatives? </vt:lpstr>
      <vt:lpstr>The CPA Approach: concrete – pictorial - abstract</vt:lpstr>
      <vt:lpstr>Why cpa works in specialist settings</vt:lpstr>
      <vt:lpstr>Key considerations for autism and adhd</vt:lpstr>
      <vt:lpstr>Using manipulatives across the curriculum</vt:lpstr>
      <vt:lpstr>Key adaptations across all subjects</vt:lpstr>
      <vt:lpstr>English and foundation subjects: specialist adaptations</vt:lpstr>
      <vt:lpstr>Classroom environment tips</vt:lpstr>
      <vt:lpstr>Practical tips for the classroom</vt:lpstr>
      <vt:lpstr>Supporting research </vt:lpstr>
      <vt:lpstr>conclusion</vt:lpstr>
    </vt:vector>
  </TitlesOfParts>
  <Company>Telford and Wrekin IDT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Hollands, Wendy</dc:creator>
  <cp:lastModifiedBy>Hollands, Wendy</cp:lastModifiedBy>
  <cp:revision>1</cp:revision>
  <dcterms:created xsi:type="dcterms:W3CDTF">2025-04-29T20:01:13Z</dcterms:created>
  <dcterms:modified xsi:type="dcterms:W3CDTF">2025-04-30T14:23:33Z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0x010100A8C78B0495807B4C8DFED128800297AE</vt:lpwstr>
  </property>
</Properties>
</file>